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9"/>
  </p:notesMasterIdLst>
  <p:sldIdLst>
    <p:sldId id="258" r:id="rId3"/>
    <p:sldId id="259" r:id="rId4"/>
    <p:sldId id="260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69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45EB54-00B0-4137-95FF-5E089CD2DC18}" type="datetimeFigureOut">
              <a:rPr lang="en-IE" smtClean="0"/>
              <a:t>19/12/2023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3476AE-28EE-4AC8-9335-2886DB266D2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36231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39FFB9-D8A3-44B8-BC2D-BFA480DC39CB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78095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04CE-2582-86F8-7CAB-CAB355BE49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1BAF33-F99F-9049-44DC-5058D4E0F7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A8193-F405-0964-D756-62F61161E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CDDE-5435-4622-A8D3-548FF327969B}" type="datetimeFigureOut">
              <a:rPr lang="en-IE" smtClean="0"/>
              <a:t>19/12/2023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7B113-ED99-DFA9-F030-864925E06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AC1B4-A740-8F1C-EFA9-0946917C9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89A3-CCF8-4F07-A1BA-D7C2581CDE9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86146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27749-CC2C-D0F9-10B1-FB3774E6E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BDB70E-9426-8E2F-DD13-F559D5B795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9025C9-36B8-E808-F06D-B47BF38FD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CDDE-5435-4622-A8D3-548FF327969B}" type="datetimeFigureOut">
              <a:rPr lang="en-IE" smtClean="0"/>
              <a:t>19/12/2023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E81D4-002A-8BB3-5AAA-CF3326518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9F625E-A738-65AA-3C85-E7A5FC6C3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89A3-CCF8-4F07-A1BA-D7C2581CDE9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77518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C45147-6A4C-9D47-3461-36BDCB8FDB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00CDD6-57CD-2288-9AAA-091D6E09CF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6DDCD-B027-4E55-DF37-76E16E27D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CDDE-5435-4622-A8D3-548FF327969B}" type="datetimeFigureOut">
              <a:rPr lang="en-IE" smtClean="0"/>
              <a:t>19/12/2023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215C58-25F4-D49B-45ED-DCBF2F38E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C03DE5-9DB7-5CA4-3D70-C5E085C9E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89A3-CCF8-4F07-A1BA-D7C2581CDE9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91264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01456" y="460655"/>
            <a:ext cx="11478869" cy="6026517"/>
          </a:xfrm>
          <a:custGeom>
            <a:avLst/>
            <a:gdLst/>
            <a:ahLst/>
            <a:cxnLst/>
            <a:rect l="l" t="t" r="r" b="b"/>
            <a:pathLst>
              <a:path w="10067925" h="6645909">
                <a:moveTo>
                  <a:pt x="10067607" y="0"/>
                </a:moveTo>
                <a:lnTo>
                  <a:pt x="0" y="0"/>
                </a:lnTo>
                <a:lnTo>
                  <a:pt x="0" y="6645605"/>
                </a:lnTo>
                <a:lnTo>
                  <a:pt x="10067607" y="6645605"/>
                </a:lnTo>
                <a:lnTo>
                  <a:pt x="10067607" y="0"/>
                </a:lnTo>
                <a:close/>
              </a:path>
            </a:pathLst>
          </a:custGeom>
          <a:solidFill>
            <a:srgbClr val="0B3B6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7" name="bg object 17"/>
          <p:cNvSpPr/>
          <p:nvPr/>
        </p:nvSpPr>
        <p:spPr>
          <a:xfrm>
            <a:off x="301455" y="202964"/>
            <a:ext cx="978111" cy="257967"/>
          </a:xfrm>
          <a:custGeom>
            <a:avLst/>
            <a:gdLst/>
            <a:ahLst/>
            <a:cxnLst/>
            <a:rect l="l" t="t" r="r" b="b"/>
            <a:pathLst>
              <a:path w="857885" h="284480">
                <a:moveTo>
                  <a:pt x="857694" y="0"/>
                </a:moveTo>
                <a:lnTo>
                  <a:pt x="0" y="0"/>
                </a:lnTo>
                <a:lnTo>
                  <a:pt x="0" y="284175"/>
                </a:lnTo>
                <a:lnTo>
                  <a:pt x="857694" y="284175"/>
                </a:lnTo>
                <a:lnTo>
                  <a:pt x="857694" y="0"/>
                </a:lnTo>
                <a:close/>
              </a:path>
            </a:pathLst>
          </a:custGeom>
          <a:solidFill>
            <a:srgbClr val="F04E39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75918" y="1496144"/>
            <a:ext cx="5146848" cy="3642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30" b="0" i="0">
                <a:solidFill>
                  <a:srgbClr val="F2695A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506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88" b="0" i="0">
                <a:solidFill>
                  <a:schemeClr val="bg1"/>
                </a:solidFill>
                <a:latin typeface="Lucida Sans"/>
                <a:cs typeface="Lucida San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58015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01456" y="460655"/>
            <a:ext cx="11478869" cy="6026517"/>
          </a:xfrm>
          <a:custGeom>
            <a:avLst/>
            <a:gdLst/>
            <a:ahLst/>
            <a:cxnLst/>
            <a:rect l="l" t="t" r="r" b="b"/>
            <a:pathLst>
              <a:path w="10067925" h="6645909">
                <a:moveTo>
                  <a:pt x="10067607" y="0"/>
                </a:moveTo>
                <a:lnTo>
                  <a:pt x="0" y="0"/>
                </a:lnTo>
                <a:lnTo>
                  <a:pt x="0" y="6645605"/>
                </a:lnTo>
                <a:lnTo>
                  <a:pt x="10067607" y="6645605"/>
                </a:lnTo>
                <a:lnTo>
                  <a:pt x="10067607" y="0"/>
                </a:lnTo>
                <a:close/>
              </a:path>
            </a:pathLst>
          </a:custGeom>
          <a:solidFill>
            <a:srgbClr val="0B3B6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7" name="bg object 17"/>
          <p:cNvSpPr/>
          <p:nvPr/>
        </p:nvSpPr>
        <p:spPr>
          <a:xfrm>
            <a:off x="301455" y="202964"/>
            <a:ext cx="978111" cy="257967"/>
          </a:xfrm>
          <a:custGeom>
            <a:avLst/>
            <a:gdLst/>
            <a:ahLst/>
            <a:cxnLst/>
            <a:rect l="l" t="t" r="r" b="b"/>
            <a:pathLst>
              <a:path w="857885" h="284480">
                <a:moveTo>
                  <a:pt x="857694" y="0"/>
                </a:moveTo>
                <a:lnTo>
                  <a:pt x="0" y="0"/>
                </a:lnTo>
                <a:lnTo>
                  <a:pt x="0" y="284175"/>
                </a:lnTo>
                <a:lnTo>
                  <a:pt x="857694" y="284175"/>
                </a:lnTo>
                <a:lnTo>
                  <a:pt x="857694" y="0"/>
                </a:lnTo>
                <a:close/>
              </a:path>
            </a:pathLst>
          </a:custGeom>
          <a:solidFill>
            <a:srgbClr val="F04E39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75918" y="1376549"/>
            <a:ext cx="5146848" cy="4047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30" b="0" i="0">
                <a:solidFill>
                  <a:srgbClr val="F2695A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67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88" b="0" i="0">
                <a:solidFill>
                  <a:schemeClr val="bg1"/>
                </a:solidFill>
                <a:latin typeface="Lucida Sans"/>
                <a:cs typeface="Lucida San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857399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2313" y="943803"/>
            <a:ext cx="9371333" cy="404726"/>
          </a:xfrm>
        </p:spPr>
        <p:txBody>
          <a:bodyPr lIns="0" tIns="0" rIns="0" bIns="0"/>
          <a:lstStyle>
            <a:lvl1pPr>
              <a:defRPr sz="2630" b="0" i="0">
                <a:solidFill>
                  <a:srgbClr val="F2695A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936" y="2543012"/>
            <a:ext cx="5119337" cy="167418"/>
          </a:xfrm>
        </p:spPr>
        <p:txBody>
          <a:bodyPr lIns="0" tIns="0" rIns="0" bIns="0"/>
          <a:lstStyle>
            <a:lvl1pPr>
              <a:defRPr sz="1088" b="0" i="0">
                <a:solidFill>
                  <a:schemeClr val="bg1"/>
                </a:solidFill>
                <a:latin typeface="Lucida Sans"/>
                <a:cs typeface="Lucida San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40370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2313" y="943803"/>
            <a:ext cx="9371333" cy="404726"/>
          </a:xfrm>
        </p:spPr>
        <p:txBody>
          <a:bodyPr lIns="0" tIns="0" rIns="0" bIns="0"/>
          <a:lstStyle>
            <a:lvl1pPr>
              <a:defRPr sz="2630" b="0" i="0">
                <a:solidFill>
                  <a:srgbClr val="F2695A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1" y="1577340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0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237815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2313" y="943803"/>
            <a:ext cx="9371333" cy="404726"/>
          </a:xfrm>
        </p:spPr>
        <p:txBody>
          <a:bodyPr lIns="0" tIns="0" rIns="0" bIns="0"/>
          <a:lstStyle>
            <a:lvl1pPr>
              <a:defRPr sz="2630" b="0" i="0">
                <a:solidFill>
                  <a:srgbClr val="F2695A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572692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85080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2D793-614E-25DB-BC42-627A646D9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0BD39-D34C-41D5-7815-B83CD3DF5B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3E5C92-CDB5-28E3-FF47-77F606514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CDDE-5435-4622-A8D3-548FF327969B}" type="datetimeFigureOut">
              <a:rPr lang="en-IE" smtClean="0"/>
              <a:t>19/12/2023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E70300-519B-371F-9772-C0265555B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BE06E-8D1C-228E-67CA-79102EE05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89A3-CCF8-4F07-A1BA-D7C2581CDE9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09302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FB434-7053-DABD-6B55-18B709A30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7FF9CA-A6A4-265E-C5BA-6B13E74131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1BBD6E-0F47-AB6D-5EA8-EFCEDB058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CDDE-5435-4622-A8D3-548FF327969B}" type="datetimeFigureOut">
              <a:rPr lang="en-IE" smtClean="0"/>
              <a:t>19/12/2023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4B55B-7659-AECC-F425-6B661F8D2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94D5F-E7E1-6B46-0F26-F5D377E34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89A3-CCF8-4F07-A1BA-D7C2581CDE9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897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B156A-83E4-283B-00C6-E001BE7B5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7C644-B6D3-E1FA-72CC-85487C7C06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73904D-6431-7EE3-73BF-CB17E64D2C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D2A418-3E86-6291-23E7-35E9293F9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CDDE-5435-4622-A8D3-548FF327969B}" type="datetimeFigureOut">
              <a:rPr lang="en-IE" smtClean="0"/>
              <a:t>19/12/2023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DFFFC1-E910-5848-0B71-6D793BB2F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6456CF-441A-3C0D-8F05-B445131B6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89A3-CCF8-4F07-A1BA-D7C2581CDE9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13110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830BE-2B8D-10EB-8FEC-C55161BFF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9B211A-3125-3C1F-8164-BE7770A8B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CAAAEB-BE13-FE23-204F-3FE5F06733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E96706-F676-B4D7-7E57-4C62F5F0E6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D90C53-7BE0-961E-EB65-9FBDC8906B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D5DAA1-47F6-3D2F-FE9C-B9A4A4737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CDDE-5435-4622-A8D3-548FF327969B}" type="datetimeFigureOut">
              <a:rPr lang="en-IE" smtClean="0"/>
              <a:t>19/12/2023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654D69-1D4F-91E3-22E2-74007C0C1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FC7FA5-D432-7DCA-F1C5-562C6EB88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89A3-CCF8-4F07-A1BA-D7C2581CDE9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72220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11C0F-7944-6A1E-4FFE-7905828DD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7C637A-D858-ADA5-0714-257A1C2B8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CDDE-5435-4622-A8D3-548FF327969B}" type="datetimeFigureOut">
              <a:rPr lang="en-IE" smtClean="0"/>
              <a:t>19/12/2023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C2C86C-34DA-3CB2-6286-FC761BF5A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E96C4F-00F3-589A-3512-85FA1234B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89A3-CCF8-4F07-A1BA-D7C2581CDE9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13818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96BFE5-3045-B72B-1EB5-43A9E70CB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CDDE-5435-4622-A8D3-548FF327969B}" type="datetimeFigureOut">
              <a:rPr lang="en-IE" smtClean="0"/>
              <a:t>19/12/2023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AA58C9-2A98-E421-18FD-46AE1D80C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83F504-AADD-C3D0-2819-8920F4EF2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89A3-CCF8-4F07-A1BA-D7C2581CDE9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3539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86DF8-0282-BA5D-2CCD-88D239E27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69ED8-CE4B-40EE-5118-8AF1B53CC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8A4749-47EB-1443-8500-167F9B2C4A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6B84C3-E13E-1827-55A3-7DF8DB1B6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CDDE-5435-4622-A8D3-548FF327969B}" type="datetimeFigureOut">
              <a:rPr lang="en-IE" smtClean="0"/>
              <a:t>19/12/2023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7E9889-7EE1-EEBE-13AB-E79F35F34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F9BD2A-B951-89F0-CAF3-A8600DB4C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89A3-CCF8-4F07-A1BA-D7C2581CDE9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16765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09C07-B24E-02AF-87F4-044983524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30D46B-8880-5ED2-1087-5D2FAC3A07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87EF02-FDCF-6A85-5FB9-94F0512F00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5270D2-0ACB-CA70-CD63-9BE4553BE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CDDE-5435-4622-A8D3-548FF327969B}" type="datetimeFigureOut">
              <a:rPr lang="en-IE" smtClean="0"/>
              <a:t>19/12/2023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0FC7E7-A6CE-FFFF-0A3D-2E9EB247F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66BF15-77CF-92E8-FF64-895A509A8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89A3-CCF8-4F07-A1BA-D7C2581CDE9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49520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AAD08B-9F18-6221-3160-B8FE617C0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59DF8-7099-9263-942B-9C1231BD20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10C97-5AF0-6565-3715-CBA5CA6055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CCDDE-5435-4622-A8D3-548FF327969B}" type="datetimeFigureOut">
              <a:rPr lang="en-IE" smtClean="0"/>
              <a:t>19/12/2023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E2CA35-9A8D-41A0-280D-9CF875A260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CC559-2FE3-7773-E1EC-1F74959224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189A3-CCF8-4F07-A1BA-D7C2581CDE9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05669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01456" y="460655"/>
            <a:ext cx="11478869" cy="6026517"/>
          </a:xfrm>
          <a:custGeom>
            <a:avLst/>
            <a:gdLst/>
            <a:ahLst/>
            <a:cxnLst/>
            <a:rect l="l" t="t" r="r" b="b"/>
            <a:pathLst>
              <a:path w="10067925" h="6645909">
                <a:moveTo>
                  <a:pt x="10067607" y="0"/>
                </a:moveTo>
                <a:lnTo>
                  <a:pt x="0" y="0"/>
                </a:lnTo>
                <a:lnTo>
                  <a:pt x="0" y="6645605"/>
                </a:lnTo>
                <a:lnTo>
                  <a:pt x="10067607" y="6645605"/>
                </a:lnTo>
                <a:lnTo>
                  <a:pt x="10067607" y="0"/>
                </a:lnTo>
                <a:close/>
              </a:path>
            </a:pathLst>
          </a:custGeom>
          <a:solidFill>
            <a:srgbClr val="0B3B6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2313" y="943803"/>
            <a:ext cx="9371333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0" i="0">
                <a:solidFill>
                  <a:srgbClr val="F2695A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936" y="2543012"/>
            <a:ext cx="511933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Lucida Sans"/>
                <a:cs typeface="Lucida San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39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39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39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47440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14589">
        <a:defRPr>
          <a:latin typeface="+mn-lt"/>
          <a:ea typeface="+mn-ea"/>
          <a:cs typeface="+mn-cs"/>
        </a:defRPr>
      </a:lvl2pPr>
      <a:lvl3pPr marL="829178">
        <a:defRPr>
          <a:latin typeface="+mn-lt"/>
          <a:ea typeface="+mn-ea"/>
          <a:cs typeface="+mn-cs"/>
        </a:defRPr>
      </a:lvl3pPr>
      <a:lvl4pPr marL="1243767">
        <a:defRPr>
          <a:latin typeface="+mn-lt"/>
          <a:ea typeface="+mn-ea"/>
          <a:cs typeface="+mn-cs"/>
        </a:defRPr>
      </a:lvl4pPr>
      <a:lvl5pPr marL="1658356">
        <a:defRPr>
          <a:latin typeface="+mn-lt"/>
          <a:ea typeface="+mn-ea"/>
          <a:cs typeface="+mn-cs"/>
        </a:defRPr>
      </a:lvl5pPr>
      <a:lvl6pPr marL="2072945">
        <a:defRPr>
          <a:latin typeface="+mn-lt"/>
          <a:ea typeface="+mn-ea"/>
          <a:cs typeface="+mn-cs"/>
        </a:defRPr>
      </a:lvl6pPr>
      <a:lvl7pPr marL="2487534">
        <a:defRPr>
          <a:latin typeface="+mn-lt"/>
          <a:ea typeface="+mn-ea"/>
          <a:cs typeface="+mn-cs"/>
        </a:defRPr>
      </a:lvl7pPr>
      <a:lvl8pPr marL="2902123">
        <a:defRPr>
          <a:latin typeface="+mn-lt"/>
          <a:ea typeface="+mn-ea"/>
          <a:cs typeface="+mn-cs"/>
        </a:defRPr>
      </a:lvl8pPr>
      <a:lvl9pPr marL="331671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14589">
        <a:defRPr>
          <a:latin typeface="+mn-lt"/>
          <a:ea typeface="+mn-ea"/>
          <a:cs typeface="+mn-cs"/>
        </a:defRPr>
      </a:lvl2pPr>
      <a:lvl3pPr marL="829178">
        <a:defRPr>
          <a:latin typeface="+mn-lt"/>
          <a:ea typeface="+mn-ea"/>
          <a:cs typeface="+mn-cs"/>
        </a:defRPr>
      </a:lvl3pPr>
      <a:lvl4pPr marL="1243767">
        <a:defRPr>
          <a:latin typeface="+mn-lt"/>
          <a:ea typeface="+mn-ea"/>
          <a:cs typeface="+mn-cs"/>
        </a:defRPr>
      </a:lvl4pPr>
      <a:lvl5pPr marL="1658356">
        <a:defRPr>
          <a:latin typeface="+mn-lt"/>
          <a:ea typeface="+mn-ea"/>
          <a:cs typeface="+mn-cs"/>
        </a:defRPr>
      </a:lvl5pPr>
      <a:lvl6pPr marL="2072945">
        <a:defRPr>
          <a:latin typeface="+mn-lt"/>
          <a:ea typeface="+mn-ea"/>
          <a:cs typeface="+mn-cs"/>
        </a:defRPr>
      </a:lvl6pPr>
      <a:lvl7pPr marL="2487534">
        <a:defRPr>
          <a:latin typeface="+mn-lt"/>
          <a:ea typeface="+mn-ea"/>
          <a:cs typeface="+mn-cs"/>
        </a:defRPr>
      </a:lvl7pPr>
      <a:lvl8pPr marL="2902123">
        <a:defRPr>
          <a:latin typeface="+mn-lt"/>
          <a:ea typeface="+mn-ea"/>
          <a:cs typeface="+mn-cs"/>
        </a:defRPr>
      </a:lvl8pPr>
      <a:lvl9pPr marL="331671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0.tmp"/><Relationship Id="rId5" Type="http://schemas.openxmlformats.org/officeDocument/2006/relationships/image" Target="../media/image9.tmp"/><Relationship Id="rId4" Type="http://schemas.openxmlformats.org/officeDocument/2006/relationships/image" Target="../media/image8.tm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mp"/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1951210" y="1222957"/>
            <a:ext cx="4667167" cy="597815"/>
          </a:xfrm>
          <a:prstGeom prst="rect">
            <a:avLst/>
          </a:prstGeom>
        </p:spPr>
        <p:txBody>
          <a:bodyPr vert="horz" wrap="square" lIns="0" tIns="11516" rIns="0" bIns="0" rtlCol="0" anchor="ctr">
            <a:spAutoFit/>
          </a:bodyPr>
          <a:lstStyle/>
          <a:p>
            <a:pPr marL="11516">
              <a:lnSpc>
                <a:spcPct val="100000"/>
              </a:lnSpc>
              <a:spcBef>
                <a:spcPts val="91"/>
              </a:spcBef>
            </a:pPr>
            <a:r>
              <a:rPr sz="3809" spc="-195" dirty="0"/>
              <a:t>Sherry</a:t>
            </a:r>
            <a:r>
              <a:rPr sz="3809" spc="-476" dirty="0"/>
              <a:t> </a:t>
            </a:r>
            <a:r>
              <a:rPr sz="3809" spc="-277" dirty="0"/>
              <a:t>FitzGerald</a:t>
            </a:r>
            <a:endParaRPr sz="3809" dirty="0"/>
          </a:p>
        </p:txBody>
      </p:sp>
      <p:sp>
        <p:nvSpPr>
          <p:cNvPr id="3" name="object 3"/>
          <p:cNvSpPr txBox="1"/>
          <p:nvPr/>
        </p:nvSpPr>
        <p:spPr>
          <a:xfrm>
            <a:off x="1864725" y="2182696"/>
            <a:ext cx="5271620" cy="1239657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z="3990" spc="-127" dirty="0">
                <a:solidFill>
                  <a:srgbClr val="F2695A"/>
                </a:solidFill>
                <a:latin typeface="Lucida Sans"/>
                <a:cs typeface="Lucida Sans"/>
              </a:rPr>
              <a:t>Gender</a:t>
            </a:r>
            <a:r>
              <a:rPr sz="3990" spc="-439" dirty="0">
                <a:solidFill>
                  <a:srgbClr val="F2695A"/>
                </a:solidFill>
                <a:latin typeface="Lucida Sans"/>
                <a:cs typeface="Lucida Sans"/>
              </a:rPr>
              <a:t> </a:t>
            </a:r>
            <a:r>
              <a:rPr sz="3990" spc="-45" dirty="0">
                <a:solidFill>
                  <a:srgbClr val="F2695A"/>
                </a:solidFill>
                <a:latin typeface="Lucida Sans"/>
                <a:cs typeface="Lucida Sans"/>
              </a:rPr>
              <a:t>Pay</a:t>
            </a:r>
            <a:r>
              <a:rPr sz="3990" spc="-435" dirty="0">
                <a:solidFill>
                  <a:srgbClr val="F2695A"/>
                </a:solidFill>
                <a:latin typeface="Lucida Sans"/>
                <a:cs typeface="Lucida Sans"/>
              </a:rPr>
              <a:t> </a:t>
            </a:r>
            <a:r>
              <a:rPr sz="3990" spc="-113" dirty="0">
                <a:solidFill>
                  <a:srgbClr val="F2695A"/>
                </a:solidFill>
                <a:latin typeface="Lucida Sans"/>
                <a:cs typeface="Lucida Sans"/>
              </a:rPr>
              <a:t>Gap</a:t>
            </a:r>
            <a:r>
              <a:rPr sz="3990" spc="-439" dirty="0">
                <a:solidFill>
                  <a:srgbClr val="F2695A"/>
                </a:solidFill>
                <a:latin typeface="Lucida Sans"/>
                <a:cs typeface="Lucida Sans"/>
              </a:rPr>
              <a:t> </a:t>
            </a:r>
            <a:r>
              <a:rPr sz="3990" spc="-131" dirty="0">
                <a:solidFill>
                  <a:srgbClr val="F2695A"/>
                </a:solidFill>
                <a:latin typeface="Lucida Sans"/>
                <a:cs typeface="Lucida Sans"/>
              </a:rPr>
              <a:t>Report</a:t>
            </a:r>
            <a:r>
              <a:rPr lang="en-IE" sz="3990" spc="-131" dirty="0">
                <a:solidFill>
                  <a:srgbClr val="F2695A"/>
                </a:solidFill>
                <a:latin typeface="Lucida Sans"/>
                <a:cs typeface="Lucida Sans"/>
              </a:rPr>
              <a:t> 2023</a:t>
            </a:r>
            <a:endParaRPr sz="3990" dirty="0">
              <a:latin typeface="Lucida Sans"/>
              <a:cs typeface="Lucida San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87363" y="2134025"/>
            <a:ext cx="5674693" cy="0"/>
          </a:xfrm>
          <a:custGeom>
            <a:avLst/>
            <a:gdLst/>
            <a:ahLst/>
            <a:cxnLst/>
            <a:rect l="l" t="t" r="r" b="b"/>
            <a:pathLst>
              <a:path w="6257925">
                <a:moveTo>
                  <a:pt x="0" y="0"/>
                </a:moveTo>
                <a:lnTo>
                  <a:pt x="6257607" y="0"/>
                </a:lnTo>
              </a:path>
            </a:pathLst>
          </a:custGeom>
          <a:ln w="50800">
            <a:solidFill>
              <a:srgbClr val="F2695A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76239" y="4483231"/>
            <a:ext cx="1724473" cy="1724462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82204" y="3067194"/>
            <a:ext cx="4450662" cy="289884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48826" y="252501"/>
            <a:ext cx="1199430" cy="140664"/>
          </a:xfrm>
          <a:prstGeom prst="rect">
            <a:avLst/>
          </a:prstGeom>
        </p:spPr>
        <p:txBody>
          <a:bodyPr vert="horz" wrap="square" lIns="0" tIns="14971" rIns="0" bIns="0" rtlCol="0">
            <a:spAutoFit/>
          </a:bodyPr>
          <a:lstStyle/>
          <a:p>
            <a:pPr marL="11516" defTabSz="829178">
              <a:spcBef>
                <a:spcPts val="118"/>
              </a:spcBef>
            </a:pPr>
            <a:r>
              <a:rPr sz="816" kern="0" spc="-9" dirty="0">
                <a:solidFill>
                  <a:srgbClr val="0B3B60"/>
                </a:solidFill>
                <a:latin typeface="Arial Black"/>
                <a:cs typeface="Arial Black"/>
              </a:rPr>
              <a:t>Gender</a:t>
            </a:r>
            <a:r>
              <a:rPr sz="816" kern="0" spc="-36" dirty="0">
                <a:solidFill>
                  <a:srgbClr val="0B3B60"/>
                </a:solidFill>
                <a:latin typeface="Arial Black"/>
                <a:cs typeface="Arial Black"/>
              </a:rPr>
              <a:t> </a:t>
            </a:r>
            <a:r>
              <a:rPr sz="816" kern="0" spc="-18" dirty="0">
                <a:solidFill>
                  <a:srgbClr val="0B3B60"/>
                </a:solidFill>
                <a:latin typeface="Arial Black"/>
                <a:cs typeface="Arial Black"/>
              </a:rPr>
              <a:t>Pay</a:t>
            </a:r>
            <a:r>
              <a:rPr sz="816" kern="0" spc="-36" dirty="0">
                <a:solidFill>
                  <a:srgbClr val="0B3B60"/>
                </a:solidFill>
                <a:latin typeface="Arial Black"/>
                <a:cs typeface="Arial Black"/>
              </a:rPr>
              <a:t> </a:t>
            </a:r>
            <a:r>
              <a:rPr sz="816" kern="0" spc="-18" dirty="0">
                <a:solidFill>
                  <a:srgbClr val="0B3B60"/>
                </a:solidFill>
                <a:latin typeface="Arial Black"/>
                <a:cs typeface="Arial Black"/>
              </a:rPr>
              <a:t>Gap</a:t>
            </a:r>
            <a:r>
              <a:rPr sz="816" kern="0" spc="-36" dirty="0">
                <a:solidFill>
                  <a:srgbClr val="0B3B60"/>
                </a:solidFill>
                <a:latin typeface="Arial Black"/>
                <a:cs typeface="Arial Black"/>
              </a:rPr>
              <a:t> </a:t>
            </a:r>
            <a:r>
              <a:rPr sz="816" kern="0" spc="-18" dirty="0">
                <a:solidFill>
                  <a:srgbClr val="0B3B60"/>
                </a:solidFill>
                <a:latin typeface="Arial Black"/>
                <a:cs typeface="Arial Black"/>
              </a:rPr>
              <a:t>202</a:t>
            </a:r>
            <a:r>
              <a:rPr lang="en-IE" sz="816" kern="0" spc="-18" dirty="0">
                <a:solidFill>
                  <a:srgbClr val="0B3B60"/>
                </a:solidFill>
                <a:latin typeface="Arial Black"/>
                <a:cs typeface="Arial Black"/>
              </a:rPr>
              <a:t>3</a:t>
            </a:r>
            <a:endParaRPr sz="816" kern="0" dirty="0">
              <a:solidFill>
                <a:sysClr val="windowText" lastClr="000000"/>
              </a:solidFill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87367" y="202964"/>
            <a:ext cx="777931" cy="205793"/>
          </a:xfrm>
          <a:prstGeom prst="rect">
            <a:avLst/>
          </a:prstGeom>
          <a:solidFill>
            <a:srgbClr val="F04E39"/>
          </a:solidFill>
        </p:spPr>
        <p:txBody>
          <a:bodyPr vert="horz" wrap="square" lIns="0" tIns="38004" rIns="0" bIns="0" rtlCol="0">
            <a:spAutoFit/>
          </a:bodyPr>
          <a:lstStyle/>
          <a:p>
            <a:pPr marR="116891" algn="r" defTabSz="829178">
              <a:spcBef>
                <a:spcPts val="299"/>
              </a:spcBef>
            </a:pPr>
            <a:r>
              <a:rPr sz="1088" kern="0" spc="-59" dirty="0">
                <a:solidFill>
                  <a:srgbClr val="FFFFFF"/>
                </a:solidFill>
                <a:latin typeface="Lucida Sans"/>
                <a:cs typeface="Lucida Sans"/>
              </a:rPr>
              <a:t>3</a:t>
            </a:r>
            <a:endParaRPr sz="1088" kern="0">
              <a:solidFill>
                <a:sysClr val="windowText" lastClr="000000"/>
              </a:solidFill>
              <a:latin typeface="Lucida Sans"/>
              <a:cs typeface="Lucida San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02083" y="202964"/>
            <a:ext cx="935555" cy="935555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029554" y="855841"/>
            <a:ext cx="8497934" cy="41635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pc="-136" dirty="0"/>
              <a:t>Sherry</a:t>
            </a:r>
            <a:r>
              <a:rPr spc="-354" dirty="0"/>
              <a:t> </a:t>
            </a:r>
            <a:r>
              <a:rPr spc="-145" dirty="0"/>
              <a:t>FitzGerald</a:t>
            </a:r>
            <a:r>
              <a:rPr spc="50" dirty="0"/>
              <a:t> </a:t>
            </a:r>
            <a:r>
              <a:rPr spc="-141" dirty="0"/>
              <a:t>Group</a:t>
            </a:r>
            <a:r>
              <a:rPr spc="-354" dirty="0"/>
              <a:t> </a:t>
            </a:r>
            <a:r>
              <a:rPr dirty="0"/>
              <a:t>–</a:t>
            </a:r>
            <a:r>
              <a:rPr spc="-354" dirty="0"/>
              <a:t> </a:t>
            </a:r>
            <a:r>
              <a:rPr spc="-163" dirty="0"/>
              <a:t>Gender</a:t>
            </a:r>
            <a:r>
              <a:rPr spc="-354" dirty="0"/>
              <a:t> </a:t>
            </a:r>
            <a:r>
              <a:rPr spc="-136" dirty="0"/>
              <a:t>Breakdown</a:t>
            </a:r>
          </a:p>
        </p:txBody>
      </p:sp>
      <p:sp>
        <p:nvSpPr>
          <p:cNvPr id="6" name="object 6"/>
          <p:cNvSpPr/>
          <p:nvPr/>
        </p:nvSpPr>
        <p:spPr>
          <a:xfrm>
            <a:off x="1487363" y="1523430"/>
            <a:ext cx="7823648" cy="0"/>
          </a:xfrm>
          <a:custGeom>
            <a:avLst/>
            <a:gdLst/>
            <a:ahLst/>
            <a:cxnLst/>
            <a:rect l="l" t="t" r="r" b="b"/>
            <a:pathLst>
              <a:path w="8627745">
                <a:moveTo>
                  <a:pt x="0" y="0"/>
                </a:moveTo>
                <a:lnTo>
                  <a:pt x="8627605" y="0"/>
                </a:lnTo>
              </a:path>
            </a:pathLst>
          </a:custGeom>
          <a:ln w="12700">
            <a:solidFill>
              <a:srgbClr val="F2695A"/>
            </a:solidFill>
          </a:ln>
        </p:spPr>
        <p:txBody>
          <a:bodyPr wrap="square" lIns="0" tIns="0" rIns="0" bIns="0" rtlCol="0"/>
          <a:lstStyle/>
          <a:p>
            <a:pPr defTabSz="829178"/>
            <a:endParaRPr sz="1632" kern="0">
              <a:solidFill>
                <a:sysClr val="windowText" lastClr="000000"/>
              </a:solidFill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067792" y="1690715"/>
            <a:ext cx="3836104" cy="3929386"/>
            <a:chOff x="904482" y="1864483"/>
            <a:chExt cx="4230370" cy="4333240"/>
          </a:xfrm>
        </p:grpSpPr>
        <p:sp>
          <p:nvSpPr>
            <p:cNvPr id="8" name="object 8"/>
            <p:cNvSpPr/>
            <p:nvPr/>
          </p:nvSpPr>
          <p:spPr>
            <a:xfrm>
              <a:off x="1010818" y="1970824"/>
              <a:ext cx="4124325" cy="4227195"/>
            </a:xfrm>
            <a:custGeom>
              <a:avLst/>
              <a:gdLst/>
              <a:ahLst/>
              <a:cxnLst/>
              <a:rect l="l" t="t" r="r" b="b"/>
              <a:pathLst>
                <a:path w="4124325" h="4227195">
                  <a:moveTo>
                    <a:pt x="4123944" y="0"/>
                  </a:moveTo>
                  <a:lnTo>
                    <a:pt x="0" y="0"/>
                  </a:lnTo>
                  <a:lnTo>
                    <a:pt x="0" y="4226814"/>
                  </a:lnTo>
                  <a:lnTo>
                    <a:pt x="4123944" y="4226814"/>
                  </a:lnTo>
                  <a:lnTo>
                    <a:pt x="4123944" y="0"/>
                  </a:lnTo>
                  <a:close/>
                </a:path>
              </a:pathLst>
            </a:custGeom>
            <a:solidFill>
              <a:srgbClr val="231F20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pPr defTabSz="829178"/>
              <a:endParaRPr sz="1632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1110612" y="2070628"/>
              <a:ext cx="3814445" cy="3814445"/>
            </a:xfrm>
            <a:custGeom>
              <a:avLst/>
              <a:gdLst/>
              <a:ahLst/>
              <a:cxnLst/>
              <a:rect l="l" t="t" r="r" b="b"/>
              <a:pathLst>
                <a:path w="3814445" h="3814445">
                  <a:moveTo>
                    <a:pt x="1906955" y="0"/>
                  </a:moveTo>
                  <a:lnTo>
                    <a:pt x="1858491" y="603"/>
                  </a:lnTo>
                  <a:lnTo>
                    <a:pt x="1810324" y="2405"/>
                  </a:lnTo>
                  <a:lnTo>
                    <a:pt x="1762468" y="5391"/>
                  </a:lnTo>
                  <a:lnTo>
                    <a:pt x="1714939" y="9547"/>
                  </a:lnTo>
                  <a:lnTo>
                    <a:pt x="1667750" y="14857"/>
                  </a:lnTo>
                  <a:lnTo>
                    <a:pt x="1620916" y="21309"/>
                  </a:lnTo>
                  <a:lnTo>
                    <a:pt x="1574451" y="28887"/>
                  </a:lnTo>
                  <a:lnTo>
                    <a:pt x="1528369" y="37578"/>
                  </a:lnTo>
                  <a:lnTo>
                    <a:pt x="1482685" y="47366"/>
                  </a:lnTo>
                  <a:lnTo>
                    <a:pt x="1437412" y="58239"/>
                  </a:lnTo>
                  <a:lnTo>
                    <a:pt x="1392566" y="70181"/>
                  </a:lnTo>
                  <a:lnTo>
                    <a:pt x="1348160" y="83178"/>
                  </a:lnTo>
                  <a:lnTo>
                    <a:pt x="1304209" y="97216"/>
                  </a:lnTo>
                  <a:lnTo>
                    <a:pt x="1260727" y="112280"/>
                  </a:lnTo>
                  <a:lnTo>
                    <a:pt x="1217728" y="128357"/>
                  </a:lnTo>
                  <a:lnTo>
                    <a:pt x="1175227" y="145432"/>
                  </a:lnTo>
                  <a:lnTo>
                    <a:pt x="1133237" y="163491"/>
                  </a:lnTo>
                  <a:lnTo>
                    <a:pt x="1091774" y="182519"/>
                  </a:lnTo>
                  <a:lnTo>
                    <a:pt x="1050852" y="202502"/>
                  </a:lnTo>
                  <a:lnTo>
                    <a:pt x="1010484" y="223426"/>
                  </a:lnTo>
                  <a:lnTo>
                    <a:pt x="970686" y="245276"/>
                  </a:lnTo>
                  <a:lnTo>
                    <a:pt x="931471" y="268039"/>
                  </a:lnTo>
                  <a:lnTo>
                    <a:pt x="892854" y="291700"/>
                  </a:lnTo>
                  <a:lnTo>
                    <a:pt x="854848" y="316244"/>
                  </a:lnTo>
                  <a:lnTo>
                    <a:pt x="817469" y="341657"/>
                  </a:lnTo>
                  <a:lnTo>
                    <a:pt x="780731" y="367926"/>
                  </a:lnTo>
                  <a:lnTo>
                    <a:pt x="744647" y="395035"/>
                  </a:lnTo>
                  <a:lnTo>
                    <a:pt x="709233" y="422971"/>
                  </a:lnTo>
                  <a:lnTo>
                    <a:pt x="674502" y="451719"/>
                  </a:lnTo>
                  <a:lnTo>
                    <a:pt x="640469" y="481265"/>
                  </a:lnTo>
                  <a:lnTo>
                    <a:pt x="607148" y="511594"/>
                  </a:lnTo>
                  <a:lnTo>
                    <a:pt x="574553" y="542693"/>
                  </a:lnTo>
                  <a:lnTo>
                    <a:pt x="542699" y="574547"/>
                  </a:lnTo>
                  <a:lnTo>
                    <a:pt x="511600" y="607141"/>
                  </a:lnTo>
                  <a:lnTo>
                    <a:pt x="481271" y="640462"/>
                  </a:lnTo>
                  <a:lnTo>
                    <a:pt x="451725" y="674495"/>
                  </a:lnTo>
                  <a:lnTo>
                    <a:pt x="422976" y="709225"/>
                  </a:lnTo>
                  <a:lnTo>
                    <a:pt x="395040" y="744639"/>
                  </a:lnTo>
                  <a:lnTo>
                    <a:pt x="367930" y="780722"/>
                  </a:lnTo>
                  <a:lnTo>
                    <a:pt x="341662" y="817461"/>
                  </a:lnTo>
                  <a:lnTo>
                    <a:pt x="316248" y="854839"/>
                  </a:lnTo>
                  <a:lnTo>
                    <a:pt x="291703" y="892844"/>
                  </a:lnTo>
                  <a:lnTo>
                    <a:pt x="268042" y="931462"/>
                  </a:lnTo>
                  <a:lnTo>
                    <a:pt x="245279" y="970676"/>
                  </a:lnTo>
                  <a:lnTo>
                    <a:pt x="223429" y="1010475"/>
                  </a:lnTo>
                  <a:lnTo>
                    <a:pt x="202504" y="1050842"/>
                  </a:lnTo>
                  <a:lnTo>
                    <a:pt x="182521" y="1091764"/>
                  </a:lnTo>
                  <a:lnTo>
                    <a:pt x="163493" y="1133227"/>
                  </a:lnTo>
                  <a:lnTo>
                    <a:pt x="145434" y="1175216"/>
                  </a:lnTo>
                  <a:lnTo>
                    <a:pt x="128359" y="1217717"/>
                  </a:lnTo>
                  <a:lnTo>
                    <a:pt x="112282" y="1260715"/>
                  </a:lnTo>
                  <a:lnTo>
                    <a:pt x="97217" y="1304197"/>
                  </a:lnTo>
                  <a:lnTo>
                    <a:pt x="83179" y="1348148"/>
                  </a:lnTo>
                  <a:lnTo>
                    <a:pt x="70182" y="1392554"/>
                  </a:lnTo>
                  <a:lnTo>
                    <a:pt x="58240" y="1437400"/>
                  </a:lnTo>
                  <a:lnTo>
                    <a:pt x="47367" y="1482673"/>
                  </a:lnTo>
                  <a:lnTo>
                    <a:pt x="37578" y="1528357"/>
                  </a:lnTo>
                  <a:lnTo>
                    <a:pt x="28887" y="1574439"/>
                  </a:lnTo>
                  <a:lnTo>
                    <a:pt x="21309" y="1620904"/>
                  </a:lnTo>
                  <a:lnTo>
                    <a:pt x="14857" y="1667738"/>
                  </a:lnTo>
                  <a:lnTo>
                    <a:pt x="9547" y="1714927"/>
                  </a:lnTo>
                  <a:lnTo>
                    <a:pt x="5391" y="1762456"/>
                  </a:lnTo>
                  <a:lnTo>
                    <a:pt x="2405" y="1810311"/>
                  </a:lnTo>
                  <a:lnTo>
                    <a:pt x="603" y="1858478"/>
                  </a:lnTo>
                  <a:lnTo>
                    <a:pt x="0" y="1906943"/>
                  </a:lnTo>
                  <a:lnTo>
                    <a:pt x="603" y="1955407"/>
                  </a:lnTo>
                  <a:lnTo>
                    <a:pt x="2405" y="2003574"/>
                  </a:lnTo>
                  <a:lnTo>
                    <a:pt x="5391" y="2051430"/>
                  </a:lnTo>
                  <a:lnTo>
                    <a:pt x="9547" y="2098959"/>
                  </a:lnTo>
                  <a:lnTo>
                    <a:pt x="14857" y="2146147"/>
                  </a:lnTo>
                  <a:lnTo>
                    <a:pt x="21309" y="2192982"/>
                  </a:lnTo>
                  <a:lnTo>
                    <a:pt x="28887" y="2239447"/>
                  </a:lnTo>
                  <a:lnTo>
                    <a:pt x="37578" y="2285528"/>
                  </a:lnTo>
                  <a:lnTo>
                    <a:pt x="47367" y="2331213"/>
                  </a:lnTo>
                  <a:lnTo>
                    <a:pt x="58240" y="2376485"/>
                  </a:lnTo>
                  <a:lnTo>
                    <a:pt x="70182" y="2421331"/>
                  </a:lnTo>
                  <a:lnTo>
                    <a:pt x="83179" y="2465737"/>
                  </a:lnTo>
                  <a:lnTo>
                    <a:pt x="97217" y="2509688"/>
                  </a:lnTo>
                  <a:lnTo>
                    <a:pt x="112282" y="2553170"/>
                  </a:lnTo>
                  <a:lnTo>
                    <a:pt x="128359" y="2596168"/>
                  </a:lnTo>
                  <a:lnTo>
                    <a:pt x="145434" y="2638669"/>
                  </a:lnTo>
                  <a:lnTo>
                    <a:pt x="163493" y="2680658"/>
                  </a:lnTo>
                  <a:lnTo>
                    <a:pt x="182521" y="2722121"/>
                  </a:lnTo>
                  <a:lnTo>
                    <a:pt x="202504" y="2763043"/>
                  </a:lnTo>
                  <a:lnTo>
                    <a:pt x="223429" y="2803411"/>
                  </a:lnTo>
                  <a:lnTo>
                    <a:pt x="245279" y="2843209"/>
                  </a:lnTo>
                  <a:lnTo>
                    <a:pt x="268042" y="2882424"/>
                  </a:lnTo>
                  <a:lnTo>
                    <a:pt x="291703" y="2921041"/>
                  </a:lnTo>
                  <a:lnTo>
                    <a:pt x="316248" y="2959046"/>
                  </a:lnTo>
                  <a:lnTo>
                    <a:pt x="341662" y="2996425"/>
                  </a:lnTo>
                  <a:lnTo>
                    <a:pt x="367930" y="3033163"/>
                  </a:lnTo>
                  <a:lnTo>
                    <a:pt x="395040" y="3069246"/>
                  </a:lnTo>
                  <a:lnTo>
                    <a:pt x="422976" y="3104660"/>
                  </a:lnTo>
                  <a:lnTo>
                    <a:pt x="451725" y="3139391"/>
                  </a:lnTo>
                  <a:lnTo>
                    <a:pt x="481271" y="3173423"/>
                  </a:lnTo>
                  <a:lnTo>
                    <a:pt x="511600" y="3206744"/>
                  </a:lnTo>
                  <a:lnTo>
                    <a:pt x="542699" y="3239338"/>
                  </a:lnTo>
                  <a:lnTo>
                    <a:pt x="574553" y="3271192"/>
                  </a:lnTo>
                  <a:lnTo>
                    <a:pt x="607148" y="3302291"/>
                  </a:lnTo>
                  <a:lnTo>
                    <a:pt x="640469" y="3332620"/>
                  </a:lnTo>
                  <a:lnTo>
                    <a:pt x="674502" y="3362166"/>
                  </a:lnTo>
                  <a:lnTo>
                    <a:pt x="709233" y="3390914"/>
                  </a:lnTo>
                  <a:lnTo>
                    <a:pt x="744647" y="3418850"/>
                  </a:lnTo>
                  <a:lnTo>
                    <a:pt x="780731" y="3445959"/>
                  </a:lnTo>
                  <a:lnTo>
                    <a:pt x="817469" y="3472228"/>
                  </a:lnTo>
                  <a:lnTo>
                    <a:pt x="854848" y="3497641"/>
                  </a:lnTo>
                  <a:lnTo>
                    <a:pt x="892854" y="3522186"/>
                  </a:lnTo>
                  <a:lnTo>
                    <a:pt x="931471" y="3545846"/>
                  </a:lnTo>
                  <a:lnTo>
                    <a:pt x="970686" y="3568609"/>
                  </a:lnTo>
                  <a:lnTo>
                    <a:pt x="1010484" y="3590459"/>
                  </a:lnTo>
                  <a:lnTo>
                    <a:pt x="1050852" y="3611383"/>
                  </a:lnTo>
                  <a:lnTo>
                    <a:pt x="1091774" y="3631366"/>
                  </a:lnTo>
                  <a:lnTo>
                    <a:pt x="1133237" y="3650394"/>
                  </a:lnTo>
                  <a:lnTo>
                    <a:pt x="1175227" y="3668453"/>
                  </a:lnTo>
                  <a:lnTo>
                    <a:pt x="1217728" y="3685528"/>
                  </a:lnTo>
                  <a:lnTo>
                    <a:pt x="1260727" y="3701605"/>
                  </a:lnTo>
                  <a:lnTo>
                    <a:pt x="1304209" y="3716669"/>
                  </a:lnTo>
                  <a:lnTo>
                    <a:pt x="1348160" y="3730707"/>
                  </a:lnTo>
                  <a:lnTo>
                    <a:pt x="1392566" y="3743705"/>
                  </a:lnTo>
                  <a:lnTo>
                    <a:pt x="1437412" y="3755646"/>
                  </a:lnTo>
                  <a:lnTo>
                    <a:pt x="1482685" y="3766519"/>
                  </a:lnTo>
                  <a:lnTo>
                    <a:pt x="1528369" y="3776308"/>
                  </a:lnTo>
                  <a:lnTo>
                    <a:pt x="1574451" y="3784998"/>
                  </a:lnTo>
                  <a:lnTo>
                    <a:pt x="1620916" y="3792576"/>
                  </a:lnTo>
                  <a:lnTo>
                    <a:pt x="1667750" y="3799028"/>
                  </a:lnTo>
                  <a:lnTo>
                    <a:pt x="1714939" y="3804339"/>
                  </a:lnTo>
                  <a:lnTo>
                    <a:pt x="1762468" y="3808494"/>
                  </a:lnTo>
                  <a:lnTo>
                    <a:pt x="1810324" y="3811480"/>
                  </a:lnTo>
                  <a:lnTo>
                    <a:pt x="1858491" y="3813282"/>
                  </a:lnTo>
                  <a:lnTo>
                    <a:pt x="1906955" y="3813886"/>
                  </a:lnTo>
                  <a:lnTo>
                    <a:pt x="1955419" y="3813282"/>
                  </a:lnTo>
                  <a:lnTo>
                    <a:pt x="2003586" y="3811480"/>
                  </a:lnTo>
                  <a:lnTo>
                    <a:pt x="2051441" y="3808494"/>
                  </a:lnTo>
                  <a:lnTo>
                    <a:pt x="2098969" y="3804339"/>
                  </a:lnTo>
                  <a:lnTo>
                    <a:pt x="2146158" y="3799028"/>
                  </a:lnTo>
                  <a:lnTo>
                    <a:pt x="2192991" y="3792576"/>
                  </a:lnTo>
                  <a:lnTo>
                    <a:pt x="2239456" y="3784998"/>
                  </a:lnTo>
                  <a:lnTo>
                    <a:pt x="2285538" y="3776308"/>
                  </a:lnTo>
                  <a:lnTo>
                    <a:pt x="2331221" y="3766519"/>
                  </a:lnTo>
                  <a:lnTo>
                    <a:pt x="2376494" y="3755646"/>
                  </a:lnTo>
                  <a:lnTo>
                    <a:pt x="2421340" y="3743705"/>
                  </a:lnTo>
                  <a:lnTo>
                    <a:pt x="2465745" y="3730707"/>
                  </a:lnTo>
                  <a:lnTo>
                    <a:pt x="2509696" y="3716669"/>
                  </a:lnTo>
                  <a:lnTo>
                    <a:pt x="2553178" y="3701605"/>
                  </a:lnTo>
                  <a:lnTo>
                    <a:pt x="2596176" y="3685528"/>
                  </a:lnTo>
                  <a:lnTo>
                    <a:pt x="2638677" y="3668453"/>
                  </a:lnTo>
                  <a:lnTo>
                    <a:pt x="2680666" y="3650394"/>
                  </a:lnTo>
                  <a:lnTo>
                    <a:pt x="2722128" y="3631366"/>
                  </a:lnTo>
                  <a:lnTo>
                    <a:pt x="2763050" y="3611383"/>
                  </a:lnTo>
                  <a:lnTo>
                    <a:pt x="2803418" y="3590459"/>
                  </a:lnTo>
                  <a:lnTo>
                    <a:pt x="2843216" y="3568609"/>
                  </a:lnTo>
                  <a:lnTo>
                    <a:pt x="2882431" y="3545846"/>
                  </a:lnTo>
                  <a:lnTo>
                    <a:pt x="2921048" y="3522186"/>
                  </a:lnTo>
                  <a:lnTo>
                    <a:pt x="2959053" y="3497641"/>
                  </a:lnTo>
                  <a:lnTo>
                    <a:pt x="2996432" y="3472228"/>
                  </a:lnTo>
                  <a:lnTo>
                    <a:pt x="3033170" y="3445959"/>
                  </a:lnTo>
                  <a:lnTo>
                    <a:pt x="3069253" y="3418850"/>
                  </a:lnTo>
                  <a:lnTo>
                    <a:pt x="3104667" y="3390914"/>
                  </a:lnTo>
                  <a:lnTo>
                    <a:pt x="3139398" y="3362166"/>
                  </a:lnTo>
                  <a:lnTo>
                    <a:pt x="3173431" y="3332620"/>
                  </a:lnTo>
                  <a:lnTo>
                    <a:pt x="3206752" y="3302291"/>
                  </a:lnTo>
                  <a:lnTo>
                    <a:pt x="3239346" y="3271192"/>
                  </a:lnTo>
                  <a:lnTo>
                    <a:pt x="3271200" y="3239338"/>
                  </a:lnTo>
                  <a:lnTo>
                    <a:pt x="3302299" y="3206744"/>
                  </a:lnTo>
                  <a:lnTo>
                    <a:pt x="3332628" y="3173423"/>
                  </a:lnTo>
                  <a:lnTo>
                    <a:pt x="3362175" y="3139391"/>
                  </a:lnTo>
                  <a:lnTo>
                    <a:pt x="3390923" y="3104660"/>
                  </a:lnTo>
                  <a:lnTo>
                    <a:pt x="3418859" y="3069246"/>
                  </a:lnTo>
                  <a:lnTo>
                    <a:pt x="3445968" y="3033163"/>
                  </a:lnTo>
                  <a:lnTo>
                    <a:pt x="3472237" y="2996425"/>
                  </a:lnTo>
                  <a:lnTo>
                    <a:pt x="3497651" y="2959046"/>
                  </a:lnTo>
                  <a:lnTo>
                    <a:pt x="3522195" y="2921041"/>
                  </a:lnTo>
                  <a:lnTo>
                    <a:pt x="3545856" y="2882424"/>
                  </a:lnTo>
                  <a:lnTo>
                    <a:pt x="3568619" y="2843209"/>
                  </a:lnTo>
                  <a:lnTo>
                    <a:pt x="3590470" y="2803411"/>
                  </a:lnTo>
                  <a:lnTo>
                    <a:pt x="3611394" y="2763043"/>
                  </a:lnTo>
                  <a:lnTo>
                    <a:pt x="3631377" y="2722121"/>
                  </a:lnTo>
                  <a:lnTo>
                    <a:pt x="3650405" y="2680658"/>
                  </a:lnTo>
                  <a:lnTo>
                    <a:pt x="3668464" y="2638669"/>
                  </a:lnTo>
                  <a:lnTo>
                    <a:pt x="3685539" y="2596168"/>
                  </a:lnTo>
                  <a:lnTo>
                    <a:pt x="3701616" y="2553170"/>
                  </a:lnTo>
                  <a:lnTo>
                    <a:pt x="3716681" y="2509688"/>
                  </a:lnTo>
                  <a:lnTo>
                    <a:pt x="3730719" y="2465737"/>
                  </a:lnTo>
                  <a:lnTo>
                    <a:pt x="3743716" y="2421331"/>
                  </a:lnTo>
                  <a:lnTo>
                    <a:pt x="3755658" y="2376485"/>
                  </a:lnTo>
                  <a:lnTo>
                    <a:pt x="3766531" y="2331213"/>
                  </a:lnTo>
                  <a:lnTo>
                    <a:pt x="3776320" y="2285528"/>
                  </a:lnTo>
                  <a:lnTo>
                    <a:pt x="3785011" y="2239447"/>
                  </a:lnTo>
                  <a:lnTo>
                    <a:pt x="3792589" y="2192982"/>
                  </a:lnTo>
                  <a:lnTo>
                    <a:pt x="3799041" y="2146147"/>
                  </a:lnTo>
                  <a:lnTo>
                    <a:pt x="3804351" y="2098959"/>
                  </a:lnTo>
                  <a:lnTo>
                    <a:pt x="3808507" y="2051430"/>
                  </a:lnTo>
                  <a:lnTo>
                    <a:pt x="3811493" y="2003574"/>
                  </a:lnTo>
                  <a:lnTo>
                    <a:pt x="3813295" y="1955407"/>
                  </a:lnTo>
                  <a:lnTo>
                    <a:pt x="3813898" y="1906943"/>
                  </a:lnTo>
                  <a:lnTo>
                    <a:pt x="3813295" y="1858478"/>
                  </a:lnTo>
                  <a:lnTo>
                    <a:pt x="3811493" y="1810311"/>
                  </a:lnTo>
                  <a:lnTo>
                    <a:pt x="3808507" y="1762456"/>
                  </a:lnTo>
                  <a:lnTo>
                    <a:pt x="3804351" y="1714927"/>
                  </a:lnTo>
                  <a:lnTo>
                    <a:pt x="3799041" y="1667738"/>
                  </a:lnTo>
                  <a:lnTo>
                    <a:pt x="3792589" y="1620904"/>
                  </a:lnTo>
                  <a:lnTo>
                    <a:pt x="3785011" y="1574439"/>
                  </a:lnTo>
                  <a:lnTo>
                    <a:pt x="3776320" y="1528357"/>
                  </a:lnTo>
                  <a:lnTo>
                    <a:pt x="3766531" y="1482673"/>
                  </a:lnTo>
                  <a:lnTo>
                    <a:pt x="3755658" y="1437400"/>
                  </a:lnTo>
                  <a:lnTo>
                    <a:pt x="3743716" y="1392554"/>
                  </a:lnTo>
                  <a:lnTo>
                    <a:pt x="3730719" y="1348148"/>
                  </a:lnTo>
                  <a:lnTo>
                    <a:pt x="3716681" y="1304197"/>
                  </a:lnTo>
                  <a:lnTo>
                    <a:pt x="3701616" y="1260715"/>
                  </a:lnTo>
                  <a:lnTo>
                    <a:pt x="3685539" y="1217717"/>
                  </a:lnTo>
                  <a:lnTo>
                    <a:pt x="3668464" y="1175216"/>
                  </a:lnTo>
                  <a:lnTo>
                    <a:pt x="3650405" y="1133227"/>
                  </a:lnTo>
                  <a:lnTo>
                    <a:pt x="3631377" y="1091764"/>
                  </a:lnTo>
                  <a:lnTo>
                    <a:pt x="3611394" y="1050842"/>
                  </a:lnTo>
                  <a:lnTo>
                    <a:pt x="3590470" y="1010475"/>
                  </a:lnTo>
                  <a:lnTo>
                    <a:pt x="3568619" y="970676"/>
                  </a:lnTo>
                  <a:lnTo>
                    <a:pt x="3545856" y="931462"/>
                  </a:lnTo>
                  <a:lnTo>
                    <a:pt x="3522195" y="892844"/>
                  </a:lnTo>
                  <a:lnTo>
                    <a:pt x="3497651" y="854839"/>
                  </a:lnTo>
                  <a:lnTo>
                    <a:pt x="3472237" y="817461"/>
                  </a:lnTo>
                  <a:lnTo>
                    <a:pt x="3445968" y="780722"/>
                  </a:lnTo>
                  <a:lnTo>
                    <a:pt x="3418859" y="744639"/>
                  </a:lnTo>
                  <a:lnTo>
                    <a:pt x="3390923" y="709225"/>
                  </a:lnTo>
                  <a:lnTo>
                    <a:pt x="3362175" y="674495"/>
                  </a:lnTo>
                  <a:lnTo>
                    <a:pt x="3332628" y="640462"/>
                  </a:lnTo>
                  <a:lnTo>
                    <a:pt x="3302299" y="607141"/>
                  </a:lnTo>
                  <a:lnTo>
                    <a:pt x="3271200" y="574547"/>
                  </a:lnTo>
                  <a:lnTo>
                    <a:pt x="3239346" y="542693"/>
                  </a:lnTo>
                  <a:lnTo>
                    <a:pt x="3206752" y="511594"/>
                  </a:lnTo>
                  <a:lnTo>
                    <a:pt x="3173431" y="481265"/>
                  </a:lnTo>
                  <a:lnTo>
                    <a:pt x="3139398" y="451719"/>
                  </a:lnTo>
                  <a:lnTo>
                    <a:pt x="3104667" y="422971"/>
                  </a:lnTo>
                  <a:lnTo>
                    <a:pt x="3069253" y="395035"/>
                  </a:lnTo>
                  <a:lnTo>
                    <a:pt x="3033170" y="367926"/>
                  </a:lnTo>
                  <a:lnTo>
                    <a:pt x="2996432" y="341657"/>
                  </a:lnTo>
                  <a:lnTo>
                    <a:pt x="2959053" y="316244"/>
                  </a:lnTo>
                  <a:lnTo>
                    <a:pt x="2921048" y="291700"/>
                  </a:lnTo>
                  <a:lnTo>
                    <a:pt x="2882431" y="268039"/>
                  </a:lnTo>
                  <a:lnTo>
                    <a:pt x="2843216" y="245276"/>
                  </a:lnTo>
                  <a:lnTo>
                    <a:pt x="2803418" y="223426"/>
                  </a:lnTo>
                  <a:lnTo>
                    <a:pt x="2763050" y="202502"/>
                  </a:lnTo>
                  <a:lnTo>
                    <a:pt x="2722128" y="182519"/>
                  </a:lnTo>
                  <a:lnTo>
                    <a:pt x="2680666" y="163491"/>
                  </a:lnTo>
                  <a:lnTo>
                    <a:pt x="2638677" y="145432"/>
                  </a:lnTo>
                  <a:lnTo>
                    <a:pt x="2596176" y="128357"/>
                  </a:lnTo>
                  <a:lnTo>
                    <a:pt x="2553178" y="112280"/>
                  </a:lnTo>
                  <a:lnTo>
                    <a:pt x="2509696" y="97216"/>
                  </a:lnTo>
                  <a:lnTo>
                    <a:pt x="2465745" y="83178"/>
                  </a:lnTo>
                  <a:lnTo>
                    <a:pt x="2421340" y="70181"/>
                  </a:lnTo>
                  <a:lnTo>
                    <a:pt x="2376494" y="58239"/>
                  </a:lnTo>
                  <a:lnTo>
                    <a:pt x="2331221" y="47366"/>
                  </a:lnTo>
                  <a:lnTo>
                    <a:pt x="2285538" y="37578"/>
                  </a:lnTo>
                  <a:lnTo>
                    <a:pt x="2239456" y="28887"/>
                  </a:lnTo>
                  <a:lnTo>
                    <a:pt x="2192991" y="21309"/>
                  </a:lnTo>
                  <a:lnTo>
                    <a:pt x="2146158" y="14857"/>
                  </a:lnTo>
                  <a:lnTo>
                    <a:pt x="2098969" y="9547"/>
                  </a:lnTo>
                  <a:lnTo>
                    <a:pt x="2051441" y="5391"/>
                  </a:lnTo>
                  <a:lnTo>
                    <a:pt x="2003586" y="2405"/>
                  </a:lnTo>
                  <a:lnTo>
                    <a:pt x="1955419" y="603"/>
                  </a:lnTo>
                  <a:lnTo>
                    <a:pt x="1906955" y="0"/>
                  </a:lnTo>
                  <a:close/>
                </a:path>
              </a:pathLst>
            </a:custGeom>
            <a:solidFill>
              <a:srgbClr val="B9D1ED"/>
            </a:solidFill>
          </p:spPr>
          <p:txBody>
            <a:bodyPr wrap="square" lIns="0" tIns="0" rIns="0" bIns="0" rtlCol="0"/>
            <a:lstStyle/>
            <a:p>
              <a:pPr defTabSz="829178"/>
              <a:endParaRPr sz="1632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3017563" y="2070623"/>
              <a:ext cx="1907539" cy="1907539"/>
            </a:xfrm>
            <a:custGeom>
              <a:avLst/>
              <a:gdLst/>
              <a:ahLst/>
              <a:cxnLst/>
              <a:rect l="l" t="t" r="r" b="b"/>
              <a:pathLst>
                <a:path w="1907539" h="1907539">
                  <a:moveTo>
                    <a:pt x="0" y="0"/>
                  </a:moveTo>
                  <a:lnTo>
                    <a:pt x="0" y="1906943"/>
                  </a:lnTo>
                  <a:lnTo>
                    <a:pt x="1906943" y="1906943"/>
                  </a:lnTo>
                  <a:lnTo>
                    <a:pt x="1906339" y="1858479"/>
                  </a:lnTo>
                  <a:lnTo>
                    <a:pt x="1904537" y="1810312"/>
                  </a:lnTo>
                  <a:lnTo>
                    <a:pt x="1901551" y="1762457"/>
                  </a:lnTo>
                  <a:lnTo>
                    <a:pt x="1897396" y="1714929"/>
                  </a:lnTo>
                  <a:lnTo>
                    <a:pt x="1892085" y="1667740"/>
                  </a:lnTo>
                  <a:lnTo>
                    <a:pt x="1885633" y="1620907"/>
                  </a:lnTo>
                  <a:lnTo>
                    <a:pt x="1878055" y="1574442"/>
                  </a:lnTo>
                  <a:lnTo>
                    <a:pt x="1869365" y="1528360"/>
                  </a:lnTo>
                  <a:lnTo>
                    <a:pt x="1859576" y="1482676"/>
                  </a:lnTo>
                  <a:lnTo>
                    <a:pt x="1848703" y="1437404"/>
                  </a:lnTo>
                  <a:lnTo>
                    <a:pt x="1836761" y="1392558"/>
                  </a:lnTo>
                  <a:lnTo>
                    <a:pt x="1823764" y="1348153"/>
                  </a:lnTo>
                  <a:lnTo>
                    <a:pt x="1809726" y="1304202"/>
                  </a:lnTo>
                  <a:lnTo>
                    <a:pt x="1794662" y="1260720"/>
                  </a:lnTo>
                  <a:lnTo>
                    <a:pt x="1778585" y="1217722"/>
                  </a:lnTo>
                  <a:lnTo>
                    <a:pt x="1761510" y="1175221"/>
                  </a:lnTo>
                  <a:lnTo>
                    <a:pt x="1743451" y="1133232"/>
                  </a:lnTo>
                  <a:lnTo>
                    <a:pt x="1724423" y="1091770"/>
                  </a:lnTo>
                  <a:lnTo>
                    <a:pt x="1704440" y="1050848"/>
                  </a:lnTo>
                  <a:lnTo>
                    <a:pt x="1683516" y="1010480"/>
                  </a:lnTo>
                  <a:lnTo>
                    <a:pt x="1661666" y="970682"/>
                  </a:lnTo>
                  <a:lnTo>
                    <a:pt x="1638903" y="931467"/>
                  </a:lnTo>
                  <a:lnTo>
                    <a:pt x="1615243" y="892850"/>
                  </a:lnTo>
                  <a:lnTo>
                    <a:pt x="1590698" y="854845"/>
                  </a:lnTo>
                  <a:lnTo>
                    <a:pt x="1565285" y="817466"/>
                  </a:lnTo>
                  <a:lnTo>
                    <a:pt x="1539016" y="780728"/>
                  </a:lnTo>
                  <a:lnTo>
                    <a:pt x="1511907" y="744645"/>
                  </a:lnTo>
                  <a:lnTo>
                    <a:pt x="1483971" y="709230"/>
                  </a:lnTo>
                  <a:lnTo>
                    <a:pt x="1455223" y="674500"/>
                  </a:lnTo>
                  <a:lnTo>
                    <a:pt x="1425677" y="640467"/>
                  </a:lnTo>
                  <a:lnTo>
                    <a:pt x="1395348" y="607146"/>
                  </a:lnTo>
                  <a:lnTo>
                    <a:pt x="1364249" y="574552"/>
                  </a:lnTo>
                  <a:lnTo>
                    <a:pt x="1332395" y="542698"/>
                  </a:lnTo>
                  <a:lnTo>
                    <a:pt x="1299801" y="511599"/>
                  </a:lnTo>
                  <a:lnTo>
                    <a:pt x="1266480" y="481269"/>
                  </a:lnTo>
                  <a:lnTo>
                    <a:pt x="1232448" y="451723"/>
                  </a:lnTo>
                  <a:lnTo>
                    <a:pt x="1197717" y="422975"/>
                  </a:lnTo>
                  <a:lnTo>
                    <a:pt x="1162303" y="395039"/>
                  </a:lnTo>
                  <a:lnTo>
                    <a:pt x="1126220" y="367930"/>
                  </a:lnTo>
                  <a:lnTo>
                    <a:pt x="1089481" y="341661"/>
                  </a:lnTo>
                  <a:lnTo>
                    <a:pt x="1052103" y="316247"/>
                  </a:lnTo>
                  <a:lnTo>
                    <a:pt x="1014098" y="291703"/>
                  </a:lnTo>
                  <a:lnTo>
                    <a:pt x="975481" y="268042"/>
                  </a:lnTo>
                  <a:lnTo>
                    <a:pt x="936266" y="245279"/>
                  </a:lnTo>
                  <a:lnTo>
                    <a:pt x="896467" y="223428"/>
                  </a:lnTo>
                  <a:lnTo>
                    <a:pt x="856100" y="202504"/>
                  </a:lnTo>
                  <a:lnTo>
                    <a:pt x="815178" y="182521"/>
                  </a:lnTo>
                  <a:lnTo>
                    <a:pt x="773715" y="163493"/>
                  </a:lnTo>
                  <a:lnTo>
                    <a:pt x="731726" y="145434"/>
                  </a:lnTo>
                  <a:lnTo>
                    <a:pt x="689225" y="128359"/>
                  </a:lnTo>
                  <a:lnTo>
                    <a:pt x="646227" y="112282"/>
                  </a:lnTo>
                  <a:lnTo>
                    <a:pt x="602745" y="97217"/>
                  </a:lnTo>
                  <a:lnTo>
                    <a:pt x="558794" y="83179"/>
                  </a:lnTo>
                  <a:lnTo>
                    <a:pt x="514388" y="70182"/>
                  </a:lnTo>
                  <a:lnTo>
                    <a:pt x="469542" y="58239"/>
                  </a:lnTo>
                  <a:lnTo>
                    <a:pt x="424270" y="47367"/>
                  </a:lnTo>
                  <a:lnTo>
                    <a:pt x="378585" y="37578"/>
                  </a:lnTo>
                  <a:lnTo>
                    <a:pt x="332504" y="28887"/>
                  </a:lnTo>
                  <a:lnTo>
                    <a:pt x="286038" y="21309"/>
                  </a:lnTo>
                  <a:lnTo>
                    <a:pt x="239204" y="14857"/>
                  </a:lnTo>
                  <a:lnTo>
                    <a:pt x="192016" y="9547"/>
                  </a:lnTo>
                  <a:lnTo>
                    <a:pt x="144486" y="5391"/>
                  </a:lnTo>
                  <a:lnTo>
                    <a:pt x="96631" y="2405"/>
                  </a:lnTo>
                  <a:lnTo>
                    <a:pt x="48464" y="6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A0A8"/>
            </a:solidFill>
          </p:spPr>
          <p:txBody>
            <a:bodyPr wrap="square" lIns="0" tIns="0" rIns="0" bIns="0" rtlCol="0"/>
            <a:lstStyle/>
            <a:p>
              <a:pPr defTabSz="829178"/>
              <a:endParaRPr sz="1632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" name="object 11"/>
            <p:cNvSpPr/>
            <p:nvPr/>
          </p:nvSpPr>
          <p:spPr>
            <a:xfrm>
              <a:off x="904482" y="1864483"/>
              <a:ext cx="4123054" cy="4226560"/>
            </a:xfrm>
            <a:custGeom>
              <a:avLst/>
              <a:gdLst/>
              <a:ahLst/>
              <a:cxnLst/>
              <a:rect l="l" t="t" r="r" b="b"/>
              <a:pathLst>
                <a:path w="4123054" h="4226560">
                  <a:moveTo>
                    <a:pt x="2113076" y="0"/>
                  </a:moveTo>
                  <a:lnTo>
                    <a:pt x="2061643" y="615"/>
                  </a:lnTo>
                  <a:lnTo>
                    <a:pt x="2010514" y="2451"/>
                  </a:lnTo>
                  <a:lnTo>
                    <a:pt x="1959703" y="5495"/>
                  </a:lnTo>
                  <a:lnTo>
                    <a:pt x="1909223" y="9731"/>
                  </a:lnTo>
                  <a:lnTo>
                    <a:pt x="1859088" y="15146"/>
                  </a:lnTo>
                  <a:lnTo>
                    <a:pt x="1809312" y="21725"/>
                  </a:lnTo>
                  <a:lnTo>
                    <a:pt x="1759908" y="29455"/>
                  </a:lnTo>
                  <a:lnTo>
                    <a:pt x="1710891" y="38322"/>
                  </a:lnTo>
                  <a:lnTo>
                    <a:pt x="1662274" y="48310"/>
                  </a:lnTo>
                  <a:lnTo>
                    <a:pt x="1614070" y="59406"/>
                  </a:lnTo>
                  <a:lnTo>
                    <a:pt x="1566295" y="71596"/>
                  </a:lnTo>
                  <a:lnTo>
                    <a:pt x="1518960" y="84866"/>
                  </a:lnTo>
                  <a:lnTo>
                    <a:pt x="1472080" y="99201"/>
                  </a:lnTo>
                  <a:lnTo>
                    <a:pt x="1425670" y="114587"/>
                  </a:lnTo>
                  <a:lnTo>
                    <a:pt x="1379741" y="131011"/>
                  </a:lnTo>
                  <a:lnTo>
                    <a:pt x="1334309" y="148458"/>
                  </a:lnTo>
                  <a:lnTo>
                    <a:pt x="1289387" y="166914"/>
                  </a:lnTo>
                  <a:lnTo>
                    <a:pt x="1244988" y="186364"/>
                  </a:lnTo>
                  <a:lnTo>
                    <a:pt x="1201127" y="206795"/>
                  </a:lnTo>
                  <a:lnTo>
                    <a:pt x="1157817" y="228192"/>
                  </a:lnTo>
                  <a:lnTo>
                    <a:pt x="1115072" y="250542"/>
                  </a:lnTo>
                  <a:lnTo>
                    <a:pt x="1072905" y="273830"/>
                  </a:lnTo>
                  <a:lnTo>
                    <a:pt x="1031331" y="298042"/>
                  </a:lnTo>
                  <a:lnTo>
                    <a:pt x="990363" y="323164"/>
                  </a:lnTo>
                  <a:lnTo>
                    <a:pt x="950014" y="349181"/>
                  </a:lnTo>
                  <a:lnTo>
                    <a:pt x="910300" y="376080"/>
                  </a:lnTo>
                  <a:lnTo>
                    <a:pt x="871232" y="403847"/>
                  </a:lnTo>
                  <a:lnTo>
                    <a:pt x="831958" y="433130"/>
                  </a:lnTo>
                  <a:lnTo>
                    <a:pt x="793394" y="463294"/>
                  </a:lnTo>
                  <a:lnTo>
                    <a:pt x="755555" y="494322"/>
                  </a:lnTo>
                  <a:lnTo>
                    <a:pt x="718455" y="526201"/>
                  </a:lnTo>
                  <a:lnTo>
                    <a:pt x="682109" y="558915"/>
                  </a:lnTo>
                  <a:lnTo>
                    <a:pt x="646533" y="592450"/>
                  </a:lnTo>
                  <a:lnTo>
                    <a:pt x="611741" y="626790"/>
                  </a:lnTo>
                  <a:lnTo>
                    <a:pt x="577747" y="661922"/>
                  </a:lnTo>
                  <a:lnTo>
                    <a:pt x="544567" y="697830"/>
                  </a:lnTo>
                  <a:lnTo>
                    <a:pt x="512215" y="734500"/>
                  </a:lnTo>
                  <a:lnTo>
                    <a:pt x="480707" y="771916"/>
                  </a:lnTo>
                  <a:lnTo>
                    <a:pt x="450056" y="810064"/>
                  </a:lnTo>
                  <a:lnTo>
                    <a:pt x="420279" y="848930"/>
                  </a:lnTo>
                  <a:lnTo>
                    <a:pt x="391388" y="888498"/>
                  </a:lnTo>
                  <a:lnTo>
                    <a:pt x="363401" y="928754"/>
                  </a:lnTo>
                  <a:lnTo>
                    <a:pt x="336330" y="969682"/>
                  </a:lnTo>
                  <a:lnTo>
                    <a:pt x="310192" y="1011269"/>
                  </a:lnTo>
                  <a:lnTo>
                    <a:pt x="285000" y="1053499"/>
                  </a:lnTo>
                  <a:lnTo>
                    <a:pt x="260770" y="1096357"/>
                  </a:lnTo>
                  <a:lnTo>
                    <a:pt x="237517" y="1139830"/>
                  </a:lnTo>
                  <a:lnTo>
                    <a:pt x="215254" y="1183901"/>
                  </a:lnTo>
                  <a:lnTo>
                    <a:pt x="193998" y="1228557"/>
                  </a:lnTo>
                  <a:lnTo>
                    <a:pt x="173763" y="1273782"/>
                  </a:lnTo>
                  <a:lnTo>
                    <a:pt x="154563" y="1319561"/>
                  </a:lnTo>
                  <a:lnTo>
                    <a:pt x="136414" y="1365881"/>
                  </a:lnTo>
                  <a:lnTo>
                    <a:pt x="119330" y="1412725"/>
                  </a:lnTo>
                  <a:lnTo>
                    <a:pt x="103327" y="1460080"/>
                  </a:lnTo>
                  <a:lnTo>
                    <a:pt x="88454" y="1507790"/>
                  </a:lnTo>
                  <a:lnTo>
                    <a:pt x="74672" y="1555970"/>
                  </a:lnTo>
                  <a:lnTo>
                    <a:pt x="61998" y="1604607"/>
                  </a:lnTo>
                  <a:lnTo>
                    <a:pt x="50450" y="1653687"/>
                  </a:lnTo>
                  <a:lnTo>
                    <a:pt x="40045" y="1703196"/>
                  </a:lnTo>
                  <a:lnTo>
                    <a:pt x="30800" y="1753122"/>
                  </a:lnTo>
                  <a:lnTo>
                    <a:pt x="22731" y="1803449"/>
                  </a:lnTo>
                  <a:lnTo>
                    <a:pt x="15857" y="1854165"/>
                  </a:lnTo>
                  <a:lnTo>
                    <a:pt x="10194" y="1905255"/>
                  </a:lnTo>
                  <a:lnTo>
                    <a:pt x="5760" y="1956706"/>
                  </a:lnTo>
                  <a:lnTo>
                    <a:pt x="2571" y="2008505"/>
                  </a:lnTo>
                  <a:lnTo>
                    <a:pt x="645" y="2060637"/>
                  </a:lnTo>
                  <a:lnTo>
                    <a:pt x="0" y="2113089"/>
                  </a:lnTo>
                  <a:lnTo>
                    <a:pt x="645" y="2165541"/>
                  </a:lnTo>
                  <a:lnTo>
                    <a:pt x="2571" y="2217673"/>
                  </a:lnTo>
                  <a:lnTo>
                    <a:pt x="5760" y="2269472"/>
                  </a:lnTo>
                  <a:lnTo>
                    <a:pt x="10194" y="2320923"/>
                  </a:lnTo>
                  <a:lnTo>
                    <a:pt x="15857" y="2372013"/>
                  </a:lnTo>
                  <a:lnTo>
                    <a:pt x="22731" y="2422729"/>
                  </a:lnTo>
                  <a:lnTo>
                    <a:pt x="30800" y="2473056"/>
                  </a:lnTo>
                  <a:lnTo>
                    <a:pt x="40045" y="2522982"/>
                  </a:lnTo>
                  <a:lnTo>
                    <a:pt x="50450" y="2572491"/>
                  </a:lnTo>
                  <a:lnTo>
                    <a:pt x="61998" y="2621571"/>
                  </a:lnTo>
                  <a:lnTo>
                    <a:pt x="74672" y="2670208"/>
                  </a:lnTo>
                  <a:lnTo>
                    <a:pt x="88454" y="2718388"/>
                  </a:lnTo>
                  <a:lnTo>
                    <a:pt x="103327" y="2766098"/>
                  </a:lnTo>
                  <a:lnTo>
                    <a:pt x="119330" y="2813453"/>
                  </a:lnTo>
                  <a:lnTo>
                    <a:pt x="136414" y="2860297"/>
                  </a:lnTo>
                  <a:lnTo>
                    <a:pt x="154563" y="2906617"/>
                  </a:lnTo>
                  <a:lnTo>
                    <a:pt x="173763" y="2952396"/>
                  </a:lnTo>
                  <a:lnTo>
                    <a:pt x="193998" y="2997621"/>
                  </a:lnTo>
                  <a:lnTo>
                    <a:pt x="215254" y="3042277"/>
                  </a:lnTo>
                  <a:lnTo>
                    <a:pt x="237517" y="3086348"/>
                  </a:lnTo>
                  <a:lnTo>
                    <a:pt x="260770" y="3129821"/>
                  </a:lnTo>
                  <a:lnTo>
                    <a:pt x="285000" y="3172679"/>
                  </a:lnTo>
                  <a:lnTo>
                    <a:pt x="310192" y="3214909"/>
                  </a:lnTo>
                  <a:lnTo>
                    <a:pt x="336330" y="3256496"/>
                  </a:lnTo>
                  <a:lnTo>
                    <a:pt x="363401" y="3297424"/>
                  </a:lnTo>
                  <a:lnTo>
                    <a:pt x="391388" y="3337680"/>
                  </a:lnTo>
                  <a:lnTo>
                    <a:pt x="420279" y="3377248"/>
                  </a:lnTo>
                  <a:lnTo>
                    <a:pt x="450056" y="3416114"/>
                  </a:lnTo>
                  <a:lnTo>
                    <a:pt x="480707" y="3454262"/>
                  </a:lnTo>
                  <a:lnTo>
                    <a:pt x="512215" y="3491678"/>
                  </a:lnTo>
                  <a:lnTo>
                    <a:pt x="544567" y="3528348"/>
                  </a:lnTo>
                  <a:lnTo>
                    <a:pt x="577747" y="3564256"/>
                  </a:lnTo>
                  <a:lnTo>
                    <a:pt x="611741" y="3599388"/>
                  </a:lnTo>
                  <a:lnTo>
                    <a:pt x="646533" y="3633728"/>
                  </a:lnTo>
                  <a:lnTo>
                    <a:pt x="682109" y="3667263"/>
                  </a:lnTo>
                  <a:lnTo>
                    <a:pt x="718455" y="3699977"/>
                  </a:lnTo>
                  <a:lnTo>
                    <a:pt x="755555" y="3731856"/>
                  </a:lnTo>
                  <a:lnTo>
                    <a:pt x="793394" y="3762884"/>
                  </a:lnTo>
                  <a:lnTo>
                    <a:pt x="831958" y="3793048"/>
                  </a:lnTo>
                  <a:lnTo>
                    <a:pt x="871232" y="3822331"/>
                  </a:lnTo>
                  <a:lnTo>
                    <a:pt x="910300" y="3850098"/>
                  </a:lnTo>
                  <a:lnTo>
                    <a:pt x="950014" y="3876997"/>
                  </a:lnTo>
                  <a:lnTo>
                    <a:pt x="990363" y="3903014"/>
                  </a:lnTo>
                  <a:lnTo>
                    <a:pt x="1031331" y="3928136"/>
                  </a:lnTo>
                  <a:lnTo>
                    <a:pt x="1072905" y="3952348"/>
                  </a:lnTo>
                  <a:lnTo>
                    <a:pt x="1115072" y="3975636"/>
                  </a:lnTo>
                  <a:lnTo>
                    <a:pt x="1157817" y="3997986"/>
                  </a:lnTo>
                  <a:lnTo>
                    <a:pt x="1201127" y="4019383"/>
                  </a:lnTo>
                  <a:lnTo>
                    <a:pt x="1244988" y="4039814"/>
                  </a:lnTo>
                  <a:lnTo>
                    <a:pt x="1289387" y="4059264"/>
                  </a:lnTo>
                  <a:lnTo>
                    <a:pt x="1334309" y="4077720"/>
                  </a:lnTo>
                  <a:lnTo>
                    <a:pt x="1379741" y="4095167"/>
                  </a:lnTo>
                  <a:lnTo>
                    <a:pt x="1425670" y="4111591"/>
                  </a:lnTo>
                  <a:lnTo>
                    <a:pt x="1472080" y="4126977"/>
                  </a:lnTo>
                  <a:lnTo>
                    <a:pt x="1518960" y="4141312"/>
                  </a:lnTo>
                  <a:lnTo>
                    <a:pt x="1566295" y="4154582"/>
                  </a:lnTo>
                  <a:lnTo>
                    <a:pt x="1614070" y="4166772"/>
                  </a:lnTo>
                  <a:lnTo>
                    <a:pt x="1662274" y="4177868"/>
                  </a:lnTo>
                  <a:lnTo>
                    <a:pt x="1710891" y="4187856"/>
                  </a:lnTo>
                  <a:lnTo>
                    <a:pt x="1759908" y="4196723"/>
                  </a:lnTo>
                  <a:lnTo>
                    <a:pt x="1809312" y="4204453"/>
                  </a:lnTo>
                  <a:lnTo>
                    <a:pt x="1859088" y="4211032"/>
                  </a:lnTo>
                  <a:lnTo>
                    <a:pt x="1909223" y="4216447"/>
                  </a:lnTo>
                  <a:lnTo>
                    <a:pt x="1959703" y="4220683"/>
                  </a:lnTo>
                  <a:lnTo>
                    <a:pt x="2010514" y="4223727"/>
                  </a:lnTo>
                  <a:lnTo>
                    <a:pt x="2061643" y="4225563"/>
                  </a:lnTo>
                  <a:lnTo>
                    <a:pt x="2113076" y="4226179"/>
                  </a:lnTo>
                  <a:lnTo>
                    <a:pt x="2164509" y="4225563"/>
                  </a:lnTo>
                  <a:lnTo>
                    <a:pt x="2215638" y="4223727"/>
                  </a:lnTo>
                  <a:lnTo>
                    <a:pt x="2266450" y="4220684"/>
                  </a:lnTo>
                  <a:lnTo>
                    <a:pt x="2316930" y="4216448"/>
                  </a:lnTo>
                  <a:lnTo>
                    <a:pt x="2367065" y="4211033"/>
                  </a:lnTo>
                  <a:lnTo>
                    <a:pt x="2416841" y="4204454"/>
                  </a:lnTo>
                  <a:lnTo>
                    <a:pt x="2466245" y="4196725"/>
                  </a:lnTo>
                  <a:lnTo>
                    <a:pt x="2515262" y="4187859"/>
                  </a:lnTo>
                  <a:lnTo>
                    <a:pt x="2563879" y="4177871"/>
                  </a:lnTo>
                  <a:lnTo>
                    <a:pt x="2612083" y="4166776"/>
                  </a:lnTo>
                  <a:lnTo>
                    <a:pt x="2659859" y="4154587"/>
                  </a:lnTo>
                  <a:lnTo>
                    <a:pt x="2707194" y="4141318"/>
                  </a:lnTo>
                  <a:lnTo>
                    <a:pt x="2754074" y="4126983"/>
                  </a:lnTo>
                  <a:lnTo>
                    <a:pt x="2800485" y="4111597"/>
                  </a:lnTo>
                  <a:lnTo>
                    <a:pt x="2846414" y="4095174"/>
                  </a:lnTo>
                  <a:lnTo>
                    <a:pt x="2891846" y="4077728"/>
                  </a:lnTo>
                  <a:lnTo>
                    <a:pt x="2936769" y="4059273"/>
                  </a:lnTo>
                  <a:lnTo>
                    <a:pt x="2981168" y="4039823"/>
                  </a:lnTo>
                  <a:lnTo>
                    <a:pt x="3025030" y="4019393"/>
                  </a:lnTo>
                  <a:lnTo>
                    <a:pt x="3068341" y="3997996"/>
                  </a:lnTo>
                  <a:lnTo>
                    <a:pt x="3111087" y="3975647"/>
                  </a:lnTo>
                  <a:lnTo>
                    <a:pt x="3153254" y="3952359"/>
                  </a:lnTo>
                  <a:lnTo>
                    <a:pt x="3194830" y="3928148"/>
                  </a:lnTo>
                  <a:lnTo>
                    <a:pt x="3235799" y="3903026"/>
                  </a:lnTo>
                  <a:lnTo>
                    <a:pt x="3276148" y="3877009"/>
                  </a:lnTo>
                  <a:lnTo>
                    <a:pt x="3315864" y="3850110"/>
                  </a:lnTo>
                  <a:lnTo>
                    <a:pt x="3354933" y="3822344"/>
                  </a:lnTo>
                  <a:lnTo>
                    <a:pt x="3394207" y="3793059"/>
                  </a:lnTo>
                  <a:lnTo>
                    <a:pt x="3432771" y="3762894"/>
                  </a:lnTo>
                  <a:lnTo>
                    <a:pt x="3470610" y="3731865"/>
                  </a:lnTo>
                  <a:lnTo>
                    <a:pt x="3507710" y="3699985"/>
                  </a:lnTo>
                  <a:lnTo>
                    <a:pt x="3544055" y="3667270"/>
                  </a:lnTo>
                  <a:lnTo>
                    <a:pt x="3579631" y="3633734"/>
                  </a:lnTo>
                  <a:lnTo>
                    <a:pt x="3614422" y="3599393"/>
                  </a:lnTo>
                  <a:lnTo>
                    <a:pt x="3648416" y="3564260"/>
                  </a:lnTo>
                  <a:lnTo>
                    <a:pt x="3681595" y="3528352"/>
                  </a:lnTo>
                  <a:lnTo>
                    <a:pt x="3713946" y="3491681"/>
                  </a:lnTo>
                  <a:lnTo>
                    <a:pt x="3745454" y="3454265"/>
                  </a:lnTo>
                  <a:lnTo>
                    <a:pt x="3776104" y="3416116"/>
                  </a:lnTo>
                  <a:lnTo>
                    <a:pt x="3805881" y="3377250"/>
                  </a:lnTo>
                  <a:lnTo>
                    <a:pt x="3834770" y="3337681"/>
                  </a:lnTo>
                  <a:lnTo>
                    <a:pt x="3862757" y="3297425"/>
                  </a:lnTo>
                  <a:lnTo>
                    <a:pt x="3889827" y="3256497"/>
                  </a:lnTo>
                  <a:lnTo>
                    <a:pt x="3915965" y="3214910"/>
                  </a:lnTo>
                  <a:lnTo>
                    <a:pt x="3941156" y="3172680"/>
                  </a:lnTo>
                  <a:lnTo>
                    <a:pt x="3965385" y="3129821"/>
                  </a:lnTo>
                  <a:lnTo>
                    <a:pt x="3988638" y="3086349"/>
                  </a:lnTo>
                  <a:lnTo>
                    <a:pt x="4010900" y="3042277"/>
                  </a:lnTo>
                  <a:lnTo>
                    <a:pt x="4032155" y="2997622"/>
                  </a:lnTo>
                  <a:lnTo>
                    <a:pt x="4052390" y="2952397"/>
                  </a:lnTo>
                  <a:lnTo>
                    <a:pt x="4071590" y="2906617"/>
                  </a:lnTo>
                  <a:lnTo>
                    <a:pt x="4089739" y="2860297"/>
                  </a:lnTo>
                  <a:lnTo>
                    <a:pt x="4106822" y="2813453"/>
                  </a:lnTo>
                  <a:lnTo>
                    <a:pt x="4122826" y="2766098"/>
                  </a:lnTo>
                  <a:lnTo>
                    <a:pt x="3927094" y="2702496"/>
                  </a:lnTo>
                  <a:lnTo>
                    <a:pt x="2113076" y="2113089"/>
                  </a:lnTo>
                  <a:lnTo>
                    <a:pt x="2113076" y="0"/>
                  </a:lnTo>
                  <a:close/>
                </a:path>
              </a:pathLst>
            </a:custGeom>
            <a:solidFill>
              <a:srgbClr val="EF3F2B"/>
            </a:solidFill>
          </p:spPr>
          <p:txBody>
            <a:bodyPr wrap="square" lIns="0" tIns="0" rIns="0" bIns="0" rtlCol="0"/>
            <a:lstStyle/>
            <a:p>
              <a:pPr defTabSz="829178"/>
              <a:endParaRPr sz="1632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" name="object 12"/>
            <p:cNvSpPr/>
            <p:nvPr/>
          </p:nvSpPr>
          <p:spPr>
            <a:xfrm>
              <a:off x="3017555" y="2163945"/>
              <a:ext cx="1907539" cy="2403475"/>
            </a:xfrm>
            <a:custGeom>
              <a:avLst/>
              <a:gdLst/>
              <a:ahLst/>
              <a:cxnLst/>
              <a:rect l="l" t="t" r="r" b="b"/>
              <a:pathLst>
                <a:path w="1907539" h="2403475">
                  <a:moveTo>
                    <a:pt x="589280" y="0"/>
                  </a:moveTo>
                  <a:lnTo>
                    <a:pt x="0" y="1813623"/>
                  </a:lnTo>
                  <a:lnTo>
                    <a:pt x="1813623" y="2402903"/>
                  </a:lnTo>
                  <a:lnTo>
                    <a:pt x="1828025" y="2356624"/>
                  </a:lnTo>
                  <a:lnTo>
                    <a:pt x="1841196" y="2310258"/>
                  </a:lnTo>
                  <a:lnTo>
                    <a:pt x="1853144" y="2263822"/>
                  </a:lnTo>
                  <a:lnTo>
                    <a:pt x="1863879" y="2217335"/>
                  </a:lnTo>
                  <a:lnTo>
                    <a:pt x="1873410" y="2170815"/>
                  </a:lnTo>
                  <a:lnTo>
                    <a:pt x="1881747" y="2124279"/>
                  </a:lnTo>
                  <a:lnTo>
                    <a:pt x="1888898" y="2077746"/>
                  </a:lnTo>
                  <a:lnTo>
                    <a:pt x="1894872" y="2031234"/>
                  </a:lnTo>
                  <a:lnTo>
                    <a:pt x="1899680" y="1984761"/>
                  </a:lnTo>
                  <a:lnTo>
                    <a:pt x="1903329" y="1938345"/>
                  </a:lnTo>
                  <a:lnTo>
                    <a:pt x="1905830" y="1892003"/>
                  </a:lnTo>
                  <a:lnTo>
                    <a:pt x="1907191" y="1845754"/>
                  </a:lnTo>
                  <a:lnTo>
                    <a:pt x="1907421" y="1799616"/>
                  </a:lnTo>
                  <a:lnTo>
                    <a:pt x="1906530" y="1753607"/>
                  </a:lnTo>
                  <a:lnTo>
                    <a:pt x="1904527" y="1707744"/>
                  </a:lnTo>
                  <a:lnTo>
                    <a:pt x="1901421" y="1662047"/>
                  </a:lnTo>
                  <a:lnTo>
                    <a:pt x="1897222" y="1616532"/>
                  </a:lnTo>
                  <a:lnTo>
                    <a:pt x="1891938" y="1571219"/>
                  </a:lnTo>
                  <a:lnTo>
                    <a:pt x="1885578" y="1526124"/>
                  </a:lnTo>
                  <a:lnTo>
                    <a:pt x="1878152" y="1481266"/>
                  </a:lnTo>
                  <a:lnTo>
                    <a:pt x="1869669" y="1436663"/>
                  </a:lnTo>
                  <a:lnTo>
                    <a:pt x="1860138" y="1392333"/>
                  </a:lnTo>
                  <a:lnTo>
                    <a:pt x="1849569" y="1348294"/>
                  </a:lnTo>
                  <a:lnTo>
                    <a:pt x="1837970" y="1304565"/>
                  </a:lnTo>
                  <a:lnTo>
                    <a:pt x="1825350" y="1261162"/>
                  </a:lnTo>
                  <a:lnTo>
                    <a:pt x="1811720" y="1218104"/>
                  </a:lnTo>
                  <a:lnTo>
                    <a:pt x="1797087" y="1175409"/>
                  </a:lnTo>
                  <a:lnTo>
                    <a:pt x="1781462" y="1133095"/>
                  </a:lnTo>
                  <a:lnTo>
                    <a:pt x="1764853" y="1091180"/>
                  </a:lnTo>
                  <a:lnTo>
                    <a:pt x="1747270" y="1049683"/>
                  </a:lnTo>
                  <a:lnTo>
                    <a:pt x="1728721" y="1008620"/>
                  </a:lnTo>
                  <a:lnTo>
                    <a:pt x="1709217" y="968011"/>
                  </a:lnTo>
                  <a:lnTo>
                    <a:pt x="1688765" y="927872"/>
                  </a:lnTo>
                  <a:lnTo>
                    <a:pt x="1667376" y="888223"/>
                  </a:lnTo>
                  <a:lnTo>
                    <a:pt x="1645058" y="849081"/>
                  </a:lnTo>
                  <a:lnTo>
                    <a:pt x="1621821" y="810464"/>
                  </a:lnTo>
                  <a:lnTo>
                    <a:pt x="1597674" y="772391"/>
                  </a:lnTo>
                  <a:lnTo>
                    <a:pt x="1572625" y="734878"/>
                  </a:lnTo>
                  <a:lnTo>
                    <a:pt x="1546685" y="697945"/>
                  </a:lnTo>
                  <a:lnTo>
                    <a:pt x="1519862" y="661609"/>
                  </a:lnTo>
                  <a:lnTo>
                    <a:pt x="1492166" y="625888"/>
                  </a:lnTo>
                  <a:lnTo>
                    <a:pt x="1463605" y="590800"/>
                  </a:lnTo>
                  <a:lnTo>
                    <a:pt x="1434190" y="556364"/>
                  </a:lnTo>
                  <a:lnTo>
                    <a:pt x="1403928" y="522597"/>
                  </a:lnTo>
                  <a:lnTo>
                    <a:pt x="1372829" y="489517"/>
                  </a:lnTo>
                  <a:lnTo>
                    <a:pt x="1340904" y="457143"/>
                  </a:lnTo>
                  <a:lnTo>
                    <a:pt x="1308159" y="425492"/>
                  </a:lnTo>
                  <a:lnTo>
                    <a:pt x="1274606" y="394582"/>
                  </a:lnTo>
                  <a:lnTo>
                    <a:pt x="1240252" y="364432"/>
                  </a:lnTo>
                  <a:lnTo>
                    <a:pt x="1205108" y="335059"/>
                  </a:lnTo>
                  <a:lnTo>
                    <a:pt x="1169181" y="306481"/>
                  </a:lnTo>
                  <a:lnTo>
                    <a:pt x="1132483" y="278717"/>
                  </a:lnTo>
                  <a:lnTo>
                    <a:pt x="1095021" y="251785"/>
                  </a:lnTo>
                  <a:lnTo>
                    <a:pt x="1056805" y="225701"/>
                  </a:lnTo>
                  <a:lnTo>
                    <a:pt x="1017844" y="200485"/>
                  </a:lnTo>
                  <a:lnTo>
                    <a:pt x="978147" y="176155"/>
                  </a:lnTo>
                  <a:lnTo>
                    <a:pt x="937723" y="152728"/>
                  </a:lnTo>
                  <a:lnTo>
                    <a:pt x="896582" y="130223"/>
                  </a:lnTo>
                  <a:lnTo>
                    <a:pt x="854733" y="108657"/>
                  </a:lnTo>
                  <a:lnTo>
                    <a:pt x="812185" y="88048"/>
                  </a:lnTo>
                  <a:lnTo>
                    <a:pt x="768947" y="68415"/>
                  </a:lnTo>
                  <a:lnTo>
                    <a:pt x="725028" y="49776"/>
                  </a:lnTo>
                  <a:lnTo>
                    <a:pt x="680438" y="32148"/>
                  </a:lnTo>
                  <a:lnTo>
                    <a:pt x="635185" y="15550"/>
                  </a:lnTo>
                  <a:lnTo>
                    <a:pt x="589280" y="0"/>
                  </a:lnTo>
                  <a:close/>
                </a:path>
              </a:pathLst>
            </a:custGeom>
            <a:solidFill>
              <a:srgbClr val="7D949C"/>
            </a:solidFill>
          </p:spPr>
          <p:txBody>
            <a:bodyPr wrap="square" lIns="0" tIns="0" rIns="0" bIns="0" rtlCol="0"/>
            <a:lstStyle/>
            <a:p>
              <a:pPr defTabSz="829178"/>
              <a:endParaRPr sz="1632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2164218" y="1787145"/>
            <a:ext cx="3739942" cy="2295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829178"/>
            <a:endParaRPr sz="3264" kern="0" dirty="0">
              <a:solidFill>
                <a:sysClr val="windowText" lastClr="000000"/>
              </a:solidFill>
              <a:latin typeface="Times New Roman"/>
              <a:cs typeface="Times New Roman"/>
            </a:endParaRPr>
          </a:p>
          <a:p>
            <a:pPr defTabSz="829178">
              <a:spcBef>
                <a:spcPts val="27"/>
              </a:spcBef>
            </a:pPr>
            <a:endParaRPr sz="3446" kern="0" dirty="0">
              <a:solidFill>
                <a:sysClr val="windowText" lastClr="000000"/>
              </a:solidFill>
              <a:latin typeface="Times New Roman"/>
              <a:cs typeface="Times New Roman"/>
            </a:endParaRPr>
          </a:p>
          <a:p>
            <a:pPr marL="2266995" defTabSz="829178"/>
            <a:r>
              <a:rPr sz="2403" kern="0" spc="-23" dirty="0">
                <a:solidFill>
                  <a:srgbClr val="FFFFFF"/>
                </a:solidFill>
                <a:latin typeface="Arial Black"/>
                <a:cs typeface="Arial Black"/>
              </a:rPr>
              <a:t>39%</a:t>
            </a:r>
            <a:endParaRPr sz="2403" kern="0" dirty="0">
              <a:solidFill>
                <a:sysClr val="windowText" lastClr="000000"/>
              </a:solidFill>
              <a:latin typeface="Arial Black"/>
              <a:cs typeface="Arial Black"/>
            </a:endParaRPr>
          </a:p>
          <a:p>
            <a:pPr defTabSz="829178">
              <a:spcBef>
                <a:spcPts val="32"/>
              </a:spcBef>
            </a:pPr>
            <a:endParaRPr sz="3401" kern="0" dirty="0">
              <a:solidFill>
                <a:sysClr val="windowText" lastClr="000000"/>
              </a:solidFill>
              <a:latin typeface="Arial Black"/>
              <a:cs typeface="Arial Black"/>
            </a:endParaRPr>
          </a:p>
          <a:p>
            <a:pPr marL="791750" defTabSz="829178"/>
            <a:r>
              <a:rPr sz="2403" kern="0" spc="-23" dirty="0">
                <a:solidFill>
                  <a:srgbClr val="FFFFFF"/>
                </a:solidFill>
                <a:latin typeface="Arial Black"/>
                <a:cs typeface="Arial Black"/>
              </a:rPr>
              <a:t>61%</a:t>
            </a:r>
            <a:endParaRPr sz="2403" kern="0" dirty="0">
              <a:solidFill>
                <a:sysClr val="windowText" lastClr="000000"/>
              </a:solidFill>
              <a:latin typeface="Arial Black"/>
              <a:cs typeface="Arial Blac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337309" y="5529361"/>
            <a:ext cx="506720" cy="432128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 marR="4607" defTabSz="829178">
              <a:lnSpc>
                <a:spcPct val="131400"/>
              </a:lnSpc>
              <a:spcBef>
                <a:spcPts val="91"/>
              </a:spcBef>
            </a:pPr>
            <a:r>
              <a:rPr sz="1088" kern="0" spc="-103" dirty="0">
                <a:solidFill>
                  <a:srgbClr val="FFFFFF"/>
                </a:solidFill>
                <a:latin typeface="Arial Black"/>
                <a:cs typeface="Arial Black"/>
              </a:rPr>
              <a:t>Female </a:t>
            </a:r>
            <a:r>
              <a:rPr sz="1088" kern="0" spc="-18" dirty="0">
                <a:solidFill>
                  <a:srgbClr val="FFFFFF"/>
                </a:solidFill>
                <a:latin typeface="Arial Black"/>
                <a:cs typeface="Arial Black"/>
              </a:rPr>
              <a:t>Male</a:t>
            </a:r>
            <a:endParaRPr sz="1088" kern="0">
              <a:solidFill>
                <a:sysClr val="windowText" lastClr="000000"/>
              </a:solidFill>
              <a:latin typeface="Arial Black"/>
              <a:cs typeface="Arial Black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944951" y="5625980"/>
            <a:ext cx="310366" cy="125528"/>
          </a:xfrm>
          <a:custGeom>
            <a:avLst/>
            <a:gdLst/>
            <a:ahLst/>
            <a:cxnLst/>
            <a:rect l="l" t="t" r="r" b="b"/>
            <a:pathLst>
              <a:path w="342265" h="138429">
                <a:moveTo>
                  <a:pt x="306006" y="0"/>
                </a:moveTo>
                <a:lnTo>
                  <a:pt x="36004" y="0"/>
                </a:lnTo>
                <a:lnTo>
                  <a:pt x="21988" y="2828"/>
                </a:lnTo>
                <a:lnTo>
                  <a:pt x="10544" y="10544"/>
                </a:lnTo>
                <a:lnTo>
                  <a:pt x="2828" y="21988"/>
                </a:lnTo>
                <a:lnTo>
                  <a:pt x="0" y="36004"/>
                </a:lnTo>
                <a:lnTo>
                  <a:pt x="0" y="102196"/>
                </a:lnTo>
                <a:lnTo>
                  <a:pt x="2828" y="116212"/>
                </a:lnTo>
                <a:lnTo>
                  <a:pt x="10544" y="127657"/>
                </a:lnTo>
                <a:lnTo>
                  <a:pt x="21988" y="135372"/>
                </a:lnTo>
                <a:lnTo>
                  <a:pt x="36004" y="138201"/>
                </a:lnTo>
                <a:lnTo>
                  <a:pt x="306006" y="138201"/>
                </a:lnTo>
                <a:lnTo>
                  <a:pt x="320015" y="135372"/>
                </a:lnTo>
                <a:lnTo>
                  <a:pt x="331455" y="127657"/>
                </a:lnTo>
                <a:lnTo>
                  <a:pt x="339169" y="116212"/>
                </a:lnTo>
                <a:lnTo>
                  <a:pt x="341998" y="102196"/>
                </a:lnTo>
                <a:lnTo>
                  <a:pt x="341998" y="36004"/>
                </a:lnTo>
                <a:lnTo>
                  <a:pt x="339169" y="21988"/>
                </a:lnTo>
                <a:lnTo>
                  <a:pt x="331455" y="10544"/>
                </a:lnTo>
                <a:lnTo>
                  <a:pt x="320015" y="2828"/>
                </a:lnTo>
                <a:lnTo>
                  <a:pt x="306006" y="0"/>
                </a:lnTo>
                <a:close/>
              </a:path>
            </a:pathLst>
          </a:custGeom>
          <a:solidFill>
            <a:srgbClr val="F04E39"/>
          </a:solidFill>
        </p:spPr>
        <p:txBody>
          <a:bodyPr wrap="square" lIns="0" tIns="0" rIns="0" bIns="0" rtlCol="0"/>
          <a:lstStyle/>
          <a:p>
            <a:pPr defTabSz="829178"/>
            <a:endParaRPr sz="1632" kern="0">
              <a:solidFill>
                <a:sysClr val="windowText" lastClr="000000"/>
              </a:solidFill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944951" y="5843974"/>
            <a:ext cx="310366" cy="125528"/>
          </a:xfrm>
          <a:custGeom>
            <a:avLst/>
            <a:gdLst/>
            <a:ahLst/>
            <a:cxnLst/>
            <a:rect l="l" t="t" r="r" b="b"/>
            <a:pathLst>
              <a:path w="342265" h="138429">
                <a:moveTo>
                  <a:pt x="306006" y="0"/>
                </a:moveTo>
                <a:lnTo>
                  <a:pt x="36004" y="0"/>
                </a:lnTo>
                <a:lnTo>
                  <a:pt x="21988" y="2828"/>
                </a:lnTo>
                <a:lnTo>
                  <a:pt x="10544" y="10544"/>
                </a:lnTo>
                <a:lnTo>
                  <a:pt x="2828" y="21988"/>
                </a:lnTo>
                <a:lnTo>
                  <a:pt x="0" y="36004"/>
                </a:lnTo>
                <a:lnTo>
                  <a:pt x="0" y="102196"/>
                </a:lnTo>
                <a:lnTo>
                  <a:pt x="2828" y="116212"/>
                </a:lnTo>
                <a:lnTo>
                  <a:pt x="10544" y="127657"/>
                </a:lnTo>
                <a:lnTo>
                  <a:pt x="21988" y="135372"/>
                </a:lnTo>
                <a:lnTo>
                  <a:pt x="36004" y="138201"/>
                </a:lnTo>
                <a:lnTo>
                  <a:pt x="306006" y="138201"/>
                </a:lnTo>
                <a:lnTo>
                  <a:pt x="320015" y="135372"/>
                </a:lnTo>
                <a:lnTo>
                  <a:pt x="331455" y="127657"/>
                </a:lnTo>
                <a:lnTo>
                  <a:pt x="339169" y="116212"/>
                </a:lnTo>
                <a:lnTo>
                  <a:pt x="341998" y="102196"/>
                </a:lnTo>
                <a:lnTo>
                  <a:pt x="341998" y="36004"/>
                </a:lnTo>
                <a:lnTo>
                  <a:pt x="339169" y="21988"/>
                </a:lnTo>
                <a:lnTo>
                  <a:pt x="331455" y="10544"/>
                </a:lnTo>
                <a:lnTo>
                  <a:pt x="320015" y="2828"/>
                </a:lnTo>
                <a:lnTo>
                  <a:pt x="306006" y="0"/>
                </a:lnTo>
                <a:close/>
              </a:path>
            </a:pathLst>
          </a:custGeom>
          <a:solidFill>
            <a:srgbClr val="AAC9E7"/>
          </a:solidFill>
        </p:spPr>
        <p:txBody>
          <a:bodyPr wrap="square" lIns="0" tIns="0" rIns="0" bIns="0" rtlCol="0"/>
          <a:lstStyle/>
          <a:p>
            <a:pPr defTabSz="829178"/>
            <a:endParaRPr sz="1632" kern="0">
              <a:solidFill>
                <a:sysClr val="windowText" lastClr="000000"/>
              </a:solidFill>
            </a:endParaRPr>
          </a:p>
        </p:txBody>
      </p:sp>
      <p:pic>
        <p:nvPicPr>
          <p:cNvPr id="17" name="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555083" y="1896250"/>
            <a:ext cx="1521488" cy="4000233"/>
          </a:xfrm>
          <a:prstGeom prst="rect">
            <a:avLst/>
          </a:prstGeom>
        </p:spPr>
      </p:pic>
      <p:grpSp>
        <p:nvGrpSpPr>
          <p:cNvPr id="18" name="object 18"/>
          <p:cNvGrpSpPr/>
          <p:nvPr/>
        </p:nvGrpSpPr>
        <p:grpSpPr>
          <a:xfrm>
            <a:off x="6408519" y="1758689"/>
            <a:ext cx="1768339" cy="4107314"/>
            <a:chOff x="5691339" y="1939442"/>
            <a:chExt cx="1950085" cy="4529455"/>
          </a:xfrm>
        </p:grpSpPr>
        <p:sp>
          <p:nvSpPr>
            <p:cNvPr id="19" name="object 19"/>
            <p:cNvSpPr/>
            <p:nvPr/>
          </p:nvSpPr>
          <p:spPr>
            <a:xfrm>
              <a:off x="7111708" y="4281271"/>
              <a:ext cx="529590" cy="2039620"/>
            </a:xfrm>
            <a:custGeom>
              <a:avLst/>
              <a:gdLst/>
              <a:ahLst/>
              <a:cxnLst/>
              <a:rect l="l" t="t" r="r" b="b"/>
              <a:pathLst>
                <a:path w="529590" h="2039620">
                  <a:moveTo>
                    <a:pt x="150609" y="1774278"/>
                  </a:moveTo>
                  <a:lnTo>
                    <a:pt x="126149" y="1769821"/>
                  </a:lnTo>
                  <a:lnTo>
                    <a:pt x="72834" y="1762417"/>
                  </a:lnTo>
                  <a:lnTo>
                    <a:pt x="20751" y="1761045"/>
                  </a:lnTo>
                  <a:lnTo>
                    <a:pt x="0" y="1774634"/>
                  </a:lnTo>
                  <a:lnTo>
                    <a:pt x="3733" y="1796389"/>
                  </a:lnTo>
                  <a:lnTo>
                    <a:pt x="5080" y="1828190"/>
                  </a:lnTo>
                  <a:lnTo>
                    <a:pt x="4152" y="1892147"/>
                  </a:lnTo>
                  <a:lnTo>
                    <a:pt x="1041" y="2010359"/>
                  </a:lnTo>
                  <a:lnTo>
                    <a:pt x="64096" y="2039366"/>
                  </a:lnTo>
                  <a:lnTo>
                    <a:pt x="133172" y="2026983"/>
                  </a:lnTo>
                  <a:lnTo>
                    <a:pt x="141808" y="2012886"/>
                  </a:lnTo>
                  <a:lnTo>
                    <a:pt x="147383" y="2002536"/>
                  </a:lnTo>
                  <a:lnTo>
                    <a:pt x="149161" y="1996440"/>
                  </a:lnTo>
                  <a:lnTo>
                    <a:pt x="148221" y="1991207"/>
                  </a:lnTo>
                  <a:lnTo>
                    <a:pt x="148069" y="1966328"/>
                  </a:lnTo>
                  <a:lnTo>
                    <a:pt x="150609" y="1774278"/>
                  </a:lnTo>
                  <a:close/>
                </a:path>
                <a:path w="529590" h="2039620">
                  <a:moveTo>
                    <a:pt x="529107" y="248754"/>
                  </a:moveTo>
                  <a:lnTo>
                    <a:pt x="525830" y="205625"/>
                  </a:lnTo>
                  <a:lnTo>
                    <a:pt x="517575" y="152539"/>
                  </a:lnTo>
                  <a:lnTo>
                    <a:pt x="504698" y="96139"/>
                  </a:lnTo>
                  <a:lnTo>
                    <a:pt x="487591" y="43078"/>
                  </a:lnTo>
                  <a:lnTo>
                    <a:pt x="466648" y="0"/>
                  </a:lnTo>
                  <a:lnTo>
                    <a:pt x="371411" y="15100"/>
                  </a:lnTo>
                  <a:lnTo>
                    <a:pt x="340741" y="70459"/>
                  </a:lnTo>
                  <a:lnTo>
                    <a:pt x="323824" y="102768"/>
                  </a:lnTo>
                  <a:lnTo>
                    <a:pt x="314642" y="124548"/>
                  </a:lnTo>
                  <a:lnTo>
                    <a:pt x="307187" y="148247"/>
                  </a:lnTo>
                  <a:lnTo>
                    <a:pt x="294652" y="175183"/>
                  </a:lnTo>
                  <a:lnTo>
                    <a:pt x="279666" y="197980"/>
                  </a:lnTo>
                  <a:lnTo>
                    <a:pt x="270344" y="216141"/>
                  </a:lnTo>
                  <a:lnTo>
                    <a:pt x="274815" y="229184"/>
                  </a:lnTo>
                  <a:lnTo>
                    <a:pt x="293395" y="227888"/>
                  </a:lnTo>
                  <a:lnTo>
                    <a:pt x="315976" y="211620"/>
                  </a:lnTo>
                  <a:lnTo>
                    <a:pt x="335051" y="192773"/>
                  </a:lnTo>
                  <a:lnTo>
                    <a:pt x="343077" y="183730"/>
                  </a:lnTo>
                  <a:lnTo>
                    <a:pt x="351663" y="230543"/>
                  </a:lnTo>
                  <a:lnTo>
                    <a:pt x="356158" y="257149"/>
                  </a:lnTo>
                  <a:lnTo>
                    <a:pt x="358013" y="273443"/>
                  </a:lnTo>
                  <a:lnTo>
                    <a:pt x="358724" y="289356"/>
                  </a:lnTo>
                  <a:lnTo>
                    <a:pt x="361505" y="311061"/>
                  </a:lnTo>
                  <a:lnTo>
                    <a:pt x="368249" y="334137"/>
                  </a:lnTo>
                  <a:lnTo>
                    <a:pt x="378320" y="352628"/>
                  </a:lnTo>
                  <a:lnTo>
                    <a:pt x="391109" y="360540"/>
                  </a:lnTo>
                  <a:lnTo>
                    <a:pt x="399923" y="342049"/>
                  </a:lnTo>
                  <a:lnTo>
                    <a:pt x="401180" y="300520"/>
                  </a:lnTo>
                  <a:lnTo>
                    <a:pt x="398945" y="258826"/>
                  </a:lnTo>
                  <a:lnTo>
                    <a:pt x="397306" y="239852"/>
                  </a:lnTo>
                  <a:lnTo>
                    <a:pt x="409422" y="298500"/>
                  </a:lnTo>
                  <a:lnTo>
                    <a:pt x="417360" y="329069"/>
                  </a:lnTo>
                  <a:lnTo>
                    <a:pt x="424649" y="341464"/>
                  </a:lnTo>
                  <a:lnTo>
                    <a:pt x="434809" y="345617"/>
                  </a:lnTo>
                  <a:lnTo>
                    <a:pt x="443509" y="327444"/>
                  </a:lnTo>
                  <a:lnTo>
                    <a:pt x="446100" y="283133"/>
                  </a:lnTo>
                  <a:lnTo>
                    <a:pt x="445503" y="237998"/>
                  </a:lnTo>
                  <a:lnTo>
                    <a:pt x="444652" y="217322"/>
                  </a:lnTo>
                  <a:lnTo>
                    <a:pt x="454380" y="280530"/>
                  </a:lnTo>
                  <a:lnTo>
                    <a:pt x="460273" y="313740"/>
                  </a:lnTo>
                  <a:lnTo>
                    <a:pt x="464680" y="327875"/>
                  </a:lnTo>
                  <a:lnTo>
                    <a:pt x="470014" y="333870"/>
                  </a:lnTo>
                  <a:lnTo>
                    <a:pt x="476681" y="335838"/>
                  </a:lnTo>
                  <a:lnTo>
                    <a:pt x="483044" y="329907"/>
                  </a:lnTo>
                  <a:lnTo>
                    <a:pt x="488429" y="315061"/>
                  </a:lnTo>
                  <a:lnTo>
                    <a:pt x="492137" y="290309"/>
                  </a:lnTo>
                  <a:lnTo>
                    <a:pt x="493102" y="260616"/>
                  </a:lnTo>
                  <a:lnTo>
                    <a:pt x="491832" y="234340"/>
                  </a:lnTo>
                  <a:lnTo>
                    <a:pt x="489889" y="215582"/>
                  </a:lnTo>
                  <a:lnTo>
                    <a:pt x="488899" y="208419"/>
                  </a:lnTo>
                  <a:lnTo>
                    <a:pt x="499033" y="252387"/>
                  </a:lnTo>
                  <a:lnTo>
                    <a:pt x="504774" y="275805"/>
                  </a:lnTo>
                  <a:lnTo>
                    <a:pt x="508241" y="286588"/>
                  </a:lnTo>
                  <a:lnTo>
                    <a:pt x="511568" y="292595"/>
                  </a:lnTo>
                  <a:lnTo>
                    <a:pt x="516674" y="297700"/>
                  </a:lnTo>
                  <a:lnTo>
                    <a:pt x="522706" y="296278"/>
                  </a:lnTo>
                  <a:lnTo>
                    <a:pt x="527558" y="282054"/>
                  </a:lnTo>
                  <a:lnTo>
                    <a:pt x="529107" y="248754"/>
                  </a:lnTo>
                  <a:close/>
                </a:path>
              </a:pathLst>
            </a:custGeom>
            <a:solidFill>
              <a:srgbClr val="F79F8B"/>
            </a:solidFill>
          </p:spPr>
          <p:txBody>
            <a:bodyPr wrap="square" lIns="0" tIns="0" rIns="0" bIns="0" rtlCol="0"/>
            <a:lstStyle/>
            <a:p>
              <a:pPr defTabSz="829178"/>
              <a:endParaRPr sz="1632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0" name="object 20"/>
            <p:cNvSpPr/>
            <p:nvPr/>
          </p:nvSpPr>
          <p:spPr>
            <a:xfrm>
              <a:off x="7102278" y="6273414"/>
              <a:ext cx="420370" cy="195580"/>
            </a:xfrm>
            <a:custGeom>
              <a:avLst/>
              <a:gdLst/>
              <a:ahLst/>
              <a:cxnLst/>
              <a:rect l="l" t="t" r="r" b="b"/>
              <a:pathLst>
                <a:path w="420370" h="195579">
                  <a:moveTo>
                    <a:pt x="158166" y="0"/>
                  </a:moveTo>
                  <a:lnTo>
                    <a:pt x="117568" y="26209"/>
                  </a:lnTo>
                  <a:lnTo>
                    <a:pt x="88651" y="36844"/>
                  </a:lnTo>
                  <a:lnTo>
                    <a:pt x="57570" y="33613"/>
                  </a:lnTo>
                  <a:lnTo>
                    <a:pt x="10478" y="18224"/>
                  </a:lnTo>
                  <a:lnTo>
                    <a:pt x="0" y="115358"/>
                  </a:lnTo>
                  <a:lnTo>
                    <a:pt x="1031" y="162310"/>
                  </a:lnTo>
                  <a:lnTo>
                    <a:pt x="67333" y="183334"/>
                  </a:lnTo>
                  <a:lnTo>
                    <a:pt x="377867" y="195043"/>
                  </a:lnTo>
                  <a:lnTo>
                    <a:pt x="410734" y="194024"/>
                  </a:lnTo>
                  <a:lnTo>
                    <a:pt x="419947" y="187871"/>
                  </a:lnTo>
                  <a:lnTo>
                    <a:pt x="415214" y="174929"/>
                  </a:lnTo>
                  <a:lnTo>
                    <a:pt x="415756" y="129698"/>
                  </a:lnTo>
                  <a:lnTo>
                    <a:pt x="389160" y="96399"/>
                  </a:lnTo>
                  <a:lnTo>
                    <a:pt x="311330" y="58633"/>
                  </a:lnTo>
                  <a:lnTo>
                    <a:pt x="158166" y="0"/>
                  </a:lnTo>
                  <a:close/>
                </a:path>
              </a:pathLst>
            </a:custGeom>
            <a:solidFill>
              <a:srgbClr val="05072F"/>
            </a:solidFill>
          </p:spPr>
          <p:txBody>
            <a:bodyPr wrap="square" lIns="0" tIns="0" rIns="0" bIns="0" rtlCol="0"/>
            <a:lstStyle/>
            <a:p>
              <a:pPr defTabSz="829178"/>
              <a:endParaRPr sz="1632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1" name="object 21"/>
            <p:cNvSpPr/>
            <p:nvPr/>
          </p:nvSpPr>
          <p:spPr>
            <a:xfrm>
              <a:off x="6301629" y="6042306"/>
              <a:ext cx="151130" cy="278765"/>
            </a:xfrm>
            <a:custGeom>
              <a:avLst/>
              <a:gdLst/>
              <a:ahLst/>
              <a:cxnLst/>
              <a:rect l="l" t="t" r="r" b="b"/>
              <a:pathLst>
                <a:path w="151129" h="278764">
                  <a:moveTo>
                    <a:pt x="20751" y="0"/>
                  </a:moveTo>
                  <a:lnTo>
                    <a:pt x="0" y="13600"/>
                  </a:lnTo>
                  <a:lnTo>
                    <a:pt x="3731" y="35349"/>
                  </a:lnTo>
                  <a:lnTo>
                    <a:pt x="5083" y="67154"/>
                  </a:lnTo>
                  <a:lnTo>
                    <a:pt x="4154" y="131113"/>
                  </a:lnTo>
                  <a:lnTo>
                    <a:pt x="1041" y="249324"/>
                  </a:lnTo>
                  <a:lnTo>
                    <a:pt x="64096" y="278331"/>
                  </a:lnTo>
                  <a:lnTo>
                    <a:pt x="133172" y="265949"/>
                  </a:lnTo>
                  <a:lnTo>
                    <a:pt x="141805" y="251848"/>
                  </a:lnTo>
                  <a:lnTo>
                    <a:pt x="147381" y="241496"/>
                  </a:lnTo>
                  <a:lnTo>
                    <a:pt x="149161" y="235405"/>
                  </a:lnTo>
                  <a:lnTo>
                    <a:pt x="148226" y="230169"/>
                  </a:lnTo>
                  <a:lnTo>
                    <a:pt x="148066" y="205282"/>
                  </a:lnTo>
                  <a:lnTo>
                    <a:pt x="150609" y="13244"/>
                  </a:lnTo>
                  <a:lnTo>
                    <a:pt x="126149" y="8785"/>
                  </a:lnTo>
                  <a:lnTo>
                    <a:pt x="72832" y="1382"/>
                  </a:lnTo>
                  <a:lnTo>
                    <a:pt x="20751" y="0"/>
                  </a:lnTo>
                  <a:close/>
                </a:path>
              </a:pathLst>
            </a:custGeom>
            <a:solidFill>
              <a:srgbClr val="F79F8B"/>
            </a:solidFill>
          </p:spPr>
          <p:txBody>
            <a:bodyPr wrap="square" lIns="0" tIns="0" rIns="0" bIns="0" rtlCol="0"/>
            <a:lstStyle/>
            <a:p>
              <a:pPr defTabSz="829178"/>
              <a:endParaRPr sz="1632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2" name="object 22"/>
            <p:cNvSpPr/>
            <p:nvPr/>
          </p:nvSpPr>
          <p:spPr>
            <a:xfrm>
              <a:off x="6292193" y="6273414"/>
              <a:ext cx="420370" cy="195580"/>
            </a:xfrm>
            <a:custGeom>
              <a:avLst/>
              <a:gdLst/>
              <a:ahLst/>
              <a:cxnLst/>
              <a:rect l="l" t="t" r="r" b="b"/>
              <a:pathLst>
                <a:path w="420370" h="195579">
                  <a:moveTo>
                    <a:pt x="158166" y="0"/>
                  </a:moveTo>
                  <a:lnTo>
                    <a:pt x="117575" y="26209"/>
                  </a:lnTo>
                  <a:lnTo>
                    <a:pt x="88661" y="36844"/>
                  </a:lnTo>
                  <a:lnTo>
                    <a:pt x="57577" y="33613"/>
                  </a:lnTo>
                  <a:lnTo>
                    <a:pt x="10478" y="18224"/>
                  </a:lnTo>
                  <a:lnTo>
                    <a:pt x="0" y="115358"/>
                  </a:lnTo>
                  <a:lnTo>
                    <a:pt x="1031" y="162310"/>
                  </a:lnTo>
                  <a:lnTo>
                    <a:pt x="67336" y="183334"/>
                  </a:lnTo>
                  <a:lnTo>
                    <a:pt x="377867" y="195043"/>
                  </a:lnTo>
                  <a:lnTo>
                    <a:pt x="410736" y="194024"/>
                  </a:lnTo>
                  <a:lnTo>
                    <a:pt x="419952" y="187871"/>
                  </a:lnTo>
                  <a:lnTo>
                    <a:pt x="415227" y="174929"/>
                  </a:lnTo>
                  <a:lnTo>
                    <a:pt x="415761" y="129698"/>
                  </a:lnTo>
                  <a:lnTo>
                    <a:pt x="389162" y="96399"/>
                  </a:lnTo>
                  <a:lnTo>
                    <a:pt x="311330" y="58633"/>
                  </a:lnTo>
                  <a:lnTo>
                    <a:pt x="158166" y="0"/>
                  </a:lnTo>
                  <a:close/>
                </a:path>
              </a:pathLst>
            </a:custGeom>
            <a:solidFill>
              <a:srgbClr val="05072F"/>
            </a:solidFill>
          </p:spPr>
          <p:txBody>
            <a:bodyPr wrap="square" lIns="0" tIns="0" rIns="0" bIns="0" rtlCol="0"/>
            <a:lstStyle/>
            <a:p>
              <a:pPr defTabSz="829178"/>
              <a:endParaRPr sz="1632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3" name="object 23"/>
            <p:cNvSpPr/>
            <p:nvPr/>
          </p:nvSpPr>
          <p:spPr>
            <a:xfrm>
              <a:off x="6291546" y="3736277"/>
              <a:ext cx="1133475" cy="2537460"/>
            </a:xfrm>
            <a:custGeom>
              <a:avLst/>
              <a:gdLst/>
              <a:ahLst/>
              <a:cxnLst/>
              <a:rect l="l" t="t" r="r" b="b"/>
              <a:pathLst>
                <a:path w="1133475" h="2537460">
                  <a:moveTo>
                    <a:pt x="845438" y="0"/>
                  </a:moveTo>
                  <a:lnTo>
                    <a:pt x="59296" y="227837"/>
                  </a:lnTo>
                  <a:lnTo>
                    <a:pt x="0" y="2519362"/>
                  </a:lnTo>
                  <a:lnTo>
                    <a:pt x="179285" y="2512758"/>
                  </a:lnTo>
                  <a:lnTo>
                    <a:pt x="593661" y="810094"/>
                  </a:lnTo>
                  <a:lnTo>
                    <a:pt x="810094" y="2537129"/>
                  </a:lnTo>
                  <a:lnTo>
                    <a:pt x="998067" y="2519362"/>
                  </a:lnTo>
                  <a:lnTo>
                    <a:pt x="1133474" y="220268"/>
                  </a:lnTo>
                  <a:lnTo>
                    <a:pt x="845438" y="0"/>
                  </a:lnTo>
                  <a:close/>
                </a:path>
              </a:pathLst>
            </a:custGeom>
            <a:solidFill>
              <a:srgbClr val="BA926A"/>
            </a:solidFill>
          </p:spPr>
          <p:txBody>
            <a:bodyPr wrap="square" lIns="0" tIns="0" rIns="0" bIns="0" rtlCol="0"/>
            <a:lstStyle/>
            <a:p>
              <a:pPr defTabSz="829178"/>
              <a:endParaRPr sz="1632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4" name="object 24"/>
            <p:cNvSpPr/>
            <p:nvPr/>
          </p:nvSpPr>
          <p:spPr>
            <a:xfrm>
              <a:off x="7105680" y="2301881"/>
              <a:ext cx="48895" cy="81280"/>
            </a:xfrm>
            <a:custGeom>
              <a:avLst/>
              <a:gdLst/>
              <a:ahLst/>
              <a:cxnLst/>
              <a:rect l="l" t="t" r="r" b="b"/>
              <a:pathLst>
                <a:path w="48895" h="81280">
                  <a:moveTo>
                    <a:pt x="17832" y="0"/>
                  </a:moveTo>
                  <a:lnTo>
                    <a:pt x="10801" y="7072"/>
                  </a:lnTo>
                  <a:lnTo>
                    <a:pt x="0" y="23064"/>
                  </a:lnTo>
                  <a:lnTo>
                    <a:pt x="8623" y="80811"/>
                  </a:lnTo>
                  <a:lnTo>
                    <a:pt x="28096" y="69655"/>
                  </a:lnTo>
                  <a:lnTo>
                    <a:pt x="44042" y="51171"/>
                  </a:lnTo>
                  <a:lnTo>
                    <a:pt x="48355" y="28889"/>
                  </a:lnTo>
                  <a:lnTo>
                    <a:pt x="32931" y="6338"/>
                  </a:lnTo>
                  <a:lnTo>
                    <a:pt x="24179" y="278"/>
                  </a:lnTo>
                  <a:lnTo>
                    <a:pt x="17832" y="0"/>
                  </a:lnTo>
                  <a:close/>
                </a:path>
              </a:pathLst>
            </a:custGeom>
            <a:solidFill>
              <a:srgbClr val="E48776"/>
            </a:solidFill>
          </p:spPr>
          <p:txBody>
            <a:bodyPr wrap="square" lIns="0" tIns="0" rIns="0" bIns="0" rtlCol="0"/>
            <a:lstStyle/>
            <a:p>
              <a:pPr defTabSz="829178"/>
              <a:endParaRPr sz="1632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5" name="object 25"/>
            <p:cNvSpPr/>
            <p:nvPr/>
          </p:nvSpPr>
          <p:spPr>
            <a:xfrm>
              <a:off x="6659334" y="1988398"/>
              <a:ext cx="461645" cy="746125"/>
            </a:xfrm>
            <a:custGeom>
              <a:avLst/>
              <a:gdLst/>
              <a:ahLst/>
              <a:cxnLst/>
              <a:rect l="l" t="t" r="r" b="b"/>
              <a:pathLst>
                <a:path w="461645" h="746125">
                  <a:moveTo>
                    <a:pt x="210060" y="0"/>
                  </a:moveTo>
                  <a:lnTo>
                    <a:pt x="164254" y="8156"/>
                  </a:lnTo>
                  <a:lnTo>
                    <a:pt x="122008" y="25126"/>
                  </a:lnTo>
                  <a:lnTo>
                    <a:pt x="84364" y="49888"/>
                  </a:lnTo>
                  <a:lnTo>
                    <a:pt x="52364" y="81415"/>
                  </a:lnTo>
                  <a:lnTo>
                    <a:pt x="27050" y="118684"/>
                  </a:lnTo>
                  <a:lnTo>
                    <a:pt x="9465" y="160670"/>
                  </a:lnTo>
                  <a:lnTo>
                    <a:pt x="650" y="206349"/>
                  </a:lnTo>
                  <a:lnTo>
                    <a:pt x="0" y="236570"/>
                  </a:lnTo>
                  <a:lnTo>
                    <a:pt x="3190" y="265777"/>
                  </a:lnTo>
                  <a:lnTo>
                    <a:pt x="20056" y="320243"/>
                  </a:lnTo>
                  <a:lnTo>
                    <a:pt x="35659" y="358537"/>
                  </a:lnTo>
                  <a:lnTo>
                    <a:pt x="50636" y="393961"/>
                  </a:lnTo>
                  <a:lnTo>
                    <a:pt x="80063" y="456184"/>
                  </a:lnTo>
                  <a:lnTo>
                    <a:pt x="100535" y="504448"/>
                  </a:lnTo>
                  <a:lnTo>
                    <a:pt x="112731" y="555128"/>
                  </a:lnTo>
                  <a:lnTo>
                    <a:pt x="116653" y="607158"/>
                  </a:lnTo>
                  <a:lnTo>
                    <a:pt x="112308" y="659472"/>
                  </a:lnTo>
                  <a:lnTo>
                    <a:pt x="103418" y="714121"/>
                  </a:lnTo>
                  <a:lnTo>
                    <a:pt x="194235" y="745702"/>
                  </a:lnTo>
                  <a:lnTo>
                    <a:pt x="257527" y="743610"/>
                  </a:lnTo>
                  <a:lnTo>
                    <a:pt x="294567" y="727754"/>
                  </a:lnTo>
                  <a:lnTo>
                    <a:pt x="306631" y="718045"/>
                  </a:lnTo>
                  <a:lnTo>
                    <a:pt x="308561" y="617842"/>
                  </a:lnTo>
                  <a:lnTo>
                    <a:pt x="310514" y="608612"/>
                  </a:lnTo>
                  <a:lnTo>
                    <a:pt x="315540" y="600989"/>
                  </a:lnTo>
                  <a:lnTo>
                    <a:pt x="322967" y="595643"/>
                  </a:lnTo>
                  <a:lnTo>
                    <a:pt x="377806" y="582264"/>
                  </a:lnTo>
                  <a:lnTo>
                    <a:pt x="411466" y="558580"/>
                  </a:lnTo>
                  <a:lnTo>
                    <a:pt x="434989" y="524866"/>
                  </a:lnTo>
                  <a:lnTo>
                    <a:pt x="450017" y="483810"/>
                  </a:lnTo>
                  <a:lnTo>
                    <a:pt x="458198" y="438099"/>
                  </a:lnTo>
                  <a:lnTo>
                    <a:pt x="461175" y="390420"/>
                  </a:lnTo>
                  <a:lnTo>
                    <a:pt x="460593" y="343461"/>
                  </a:lnTo>
                  <a:lnTo>
                    <a:pt x="458099" y="299910"/>
                  </a:lnTo>
                  <a:lnTo>
                    <a:pt x="455337" y="262454"/>
                  </a:lnTo>
                  <a:lnTo>
                    <a:pt x="453951" y="233781"/>
                  </a:lnTo>
                  <a:lnTo>
                    <a:pt x="453735" y="233819"/>
                  </a:lnTo>
                  <a:lnTo>
                    <a:pt x="453900" y="225031"/>
                  </a:lnTo>
                  <a:lnTo>
                    <a:pt x="448616" y="177505"/>
                  </a:lnTo>
                  <a:lnTo>
                    <a:pt x="434061" y="133477"/>
                  </a:lnTo>
                  <a:lnTo>
                    <a:pt x="411273" y="93969"/>
                  </a:lnTo>
                  <a:lnTo>
                    <a:pt x="381286" y="60004"/>
                  </a:lnTo>
                  <a:lnTo>
                    <a:pt x="345136" y="32602"/>
                  </a:lnTo>
                  <a:lnTo>
                    <a:pt x="303858" y="12786"/>
                  </a:lnTo>
                  <a:lnTo>
                    <a:pt x="258488" y="1578"/>
                  </a:lnTo>
                  <a:lnTo>
                    <a:pt x="210060" y="0"/>
                  </a:lnTo>
                  <a:close/>
                </a:path>
              </a:pathLst>
            </a:custGeom>
            <a:solidFill>
              <a:srgbClr val="F79F8B"/>
            </a:solidFill>
          </p:spPr>
          <p:txBody>
            <a:bodyPr wrap="square" lIns="0" tIns="0" rIns="0" bIns="0" rtlCol="0"/>
            <a:lstStyle/>
            <a:p>
              <a:pPr defTabSz="829178"/>
              <a:endParaRPr sz="1632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6" name="object 26"/>
            <p:cNvSpPr/>
            <p:nvPr/>
          </p:nvSpPr>
          <p:spPr>
            <a:xfrm>
              <a:off x="6789979" y="2226640"/>
              <a:ext cx="300990" cy="130175"/>
            </a:xfrm>
            <a:custGeom>
              <a:avLst/>
              <a:gdLst/>
              <a:ahLst/>
              <a:cxnLst/>
              <a:rect l="l" t="t" r="r" b="b"/>
              <a:pathLst>
                <a:path w="300990" h="130175">
                  <a:moveTo>
                    <a:pt x="79679" y="108585"/>
                  </a:moveTo>
                  <a:lnTo>
                    <a:pt x="77965" y="100368"/>
                  </a:lnTo>
                  <a:lnTo>
                    <a:pt x="73393" y="93675"/>
                  </a:lnTo>
                  <a:lnTo>
                    <a:pt x="66649" y="89192"/>
                  </a:lnTo>
                  <a:lnTo>
                    <a:pt x="58420" y="87579"/>
                  </a:lnTo>
                  <a:lnTo>
                    <a:pt x="50203" y="89293"/>
                  </a:lnTo>
                  <a:lnTo>
                    <a:pt x="43510" y="93865"/>
                  </a:lnTo>
                  <a:lnTo>
                    <a:pt x="39027" y="100609"/>
                  </a:lnTo>
                  <a:lnTo>
                    <a:pt x="37414" y="108851"/>
                  </a:lnTo>
                  <a:lnTo>
                    <a:pt x="39128" y="117068"/>
                  </a:lnTo>
                  <a:lnTo>
                    <a:pt x="43700" y="123748"/>
                  </a:lnTo>
                  <a:lnTo>
                    <a:pt x="50444" y="128231"/>
                  </a:lnTo>
                  <a:lnTo>
                    <a:pt x="58686" y="129844"/>
                  </a:lnTo>
                  <a:lnTo>
                    <a:pt x="66903" y="128130"/>
                  </a:lnTo>
                  <a:lnTo>
                    <a:pt x="73583" y="123558"/>
                  </a:lnTo>
                  <a:lnTo>
                    <a:pt x="78079" y="116814"/>
                  </a:lnTo>
                  <a:lnTo>
                    <a:pt x="79679" y="108585"/>
                  </a:lnTo>
                  <a:close/>
                </a:path>
                <a:path w="300990" h="130175">
                  <a:moveTo>
                    <a:pt x="102476" y="53657"/>
                  </a:moveTo>
                  <a:lnTo>
                    <a:pt x="99961" y="46240"/>
                  </a:lnTo>
                  <a:lnTo>
                    <a:pt x="93814" y="43218"/>
                  </a:lnTo>
                  <a:lnTo>
                    <a:pt x="61150" y="34277"/>
                  </a:lnTo>
                  <a:lnTo>
                    <a:pt x="34785" y="38696"/>
                  </a:lnTo>
                  <a:lnTo>
                    <a:pt x="15354" y="50825"/>
                  </a:lnTo>
                  <a:lnTo>
                    <a:pt x="3492" y="64998"/>
                  </a:lnTo>
                  <a:lnTo>
                    <a:pt x="0" y="70891"/>
                  </a:lnTo>
                  <a:lnTo>
                    <a:pt x="1955" y="78486"/>
                  </a:lnTo>
                  <a:lnTo>
                    <a:pt x="9842" y="83159"/>
                  </a:lnTo>
                  <a:lnTo>
                    <a:pt x="12039" y="83705"/>
                  </a:lnTo>
                  <a:lnTo>
                    <a:pt x="14211" y="83693"/>
                  </a:lnTo>
                  <a:lnTo>
                    <a:pt x="18415" y="83667"/>
                  </a:lnTo>
                  <a:lnTo>
                    <a:pt x="22504" y="81495"/>
                  </a:lnTo>
                  <a:lnTo>
                    <a:pt x="24803" y="77609"/>
                  </a:lnTo>
                  <a:lnTo>
                    <a:pt x="28714" y="72466"/>
                  </a:lnTo>
                  <a:lnTo>
                    <a:pt x="39509" y="63842"/>
                  </a:lnTo>
                  <a:lnTo>
                    <a:pt x="57467" y="59067"/>
                  </a:lnTo>
                  <a:lnTo>
                    <a:pt x="82880" y="65443"/>
                  </a:lnTo>
                  <a:lnTo>
                    <a:pt x="89001" y="68440"/>
                  </a:lnTo>
                  <a:lnTo>
                    <a:pt x="96443" y="65938"/>
                  </a:lnTo>
                  <a:lnTo>
                    <a:pt x="102476" y="53657"/>
                  </a:lnTo>
                  <a:close/>
                </a:path>
                <a:path w="300990" h="130175">
                  <a:moveTo>
                    <a:pt x="266268" y="76441"/>
                  </a:moveTo>
                  <a:lnTo>
                    <a:pt x="264553" y="68224"/>
                  </a:lnTo>
                  <a:lnTo>
                    <a:pt x="259969" y="61531"/>
                  </a:lnTo>
                  <a:lnTo>
                    <a:pt x="253225" y="57048"/>
                  </a:lnTo>
                  <a:lnTo>
                    <a:pt x="244995" y="55448"/>
                  </a:lnTo>
                  <a:lnTo>
                    <a:pt x="236778" y="57150"/>
                  </a:lnTo>
                  <a:lnTo>
                    <a:pt x="230085" y="61722"/>
                  </a:lnTo>
                  <a:lnTo>
                    <a:pt x="225602" y="68465"/>
                  </a:lnTo>
                  <a:lnTo>
                    <a:pt x="224002" y="76708"/>
                  </a:lnTo>
                  <a:lnTo>
                    <a:pt x="225704" y="84924"/>
                  </a:lnTo>
                  <a:lnTo>
                    <a:pt x="230276" y="91617"/>
                  </a:lnTo>
                  <a:lnTo>
                    <a:pt x="237020" y="96100"/>
                  </a:lnTo>
                  <a:lnTo>
                    <a:pt x="245262" y="97713"/>
                  </a:lnTo>
                  <a:lnTo>
                    <a:pt x="253479" y="95999"/>
                  </a:lnTo>
                  <a:lnTo>
                    <a:pt x="260172" y="91427"/>
                  </a:lnTo>
                  <a:lnTo>
                    <a:pt x="264655" y="84670"/>
                  </a:lnTo>
                  <a:lnTo>
                    <a:pt x="266268" y="76441"/>
                  </a:lnTo>
                  <a:close/>
                </a:path>
                <a:path w="300990" h="130175">
                  <a:moveTo>
                    <a:pt x="300443" y="19380"/>
                  </a:moveTo>
                  <a:lnTo>
                    <a:pt x="297916" y="11963"/>
                  </a:lnTo>
                  <a:lnTo>
                    <a:pt x="291782" y="8940"/>
                  </a:lnTo>
                  <a:lnTo>
                    <a:pt x="259118" y="0"/>
                  </a:lnTo>
                  <a:lnTo>
                    <a:pt x="232740" y="4419"/>
                  </a:lnTo>
                  <a:lnTo>
                    <a:pt x="213309" y="16548"/>
                  </a:lnTo>
                  <a:lnTo>
                    <a:pt x="201447" y="30721"/>
                  </a:lnTo>
                  <a:lnTo>
                    <a:pt x="197954" y="36614"/>
                  </a:lnTo>
                  <a:lnTo>
                    <a:pt x="199910" y="44208"/>
                  </a:lnTo>
                  <a:lnTo>
                    <a:pt x="207797" y="48882"/>
                  </a:lnTo>
                  <a:lnTo>
                    <a:pt x="209994" y="49441"/>
                  </a:lnTo>
                  <a:lnTo>
                    <a:pt x="212166" y="49415"/>
                  </a:lnTo>
                  <a:lnTo>
                    <a:pt x="216369" y="49390"/>
                  </a:lnTo>
                  <a:lnTo>
                    <a:pt x="220459" y="47218"/>
                  </a:lnTo>
                  <a:lnTo>
                    <a:pt x="222758" y="43345"/>
                  </a:lnTo>
                  <a:lnTo>
                    <a:pt x="226669" y="38188"/>
                  </a:lnTo>
                  <a:lnTo>
                    <a:pt x="237464" y="29565"/>
                  </a:lnTo>
                  <a:lnTo>
                    <a:pt x="255435" y="24790"/>
                  </a:lnTo>
                  <a:lnTo>
                    <a:pt x="280847" y="31165"/>
                  </a:lnTo>
                  <a:lnTo>
                    <a:pt x="286981" y="34188"/>
                  </a:lnTo>
                  <a:lnTo>
                    <a:pt x="294398" y="31661"/>
                  </a:lnTo>
                  <a:lnTo>
                    <a:pt x="300443" y="19380"/>
                  </a:lnTo>
                  <a:close/>
                </a:path>
              </a:pathLst>
            </a:custGeom>
            <a:solidFill>
              <a:srgbClr val="05072F"/>
            </a:solidFill>
          </p:spPr>
          <p:txBody>
            <a:bodyPr wrap="square" lIns="0" tIns="0" rIns="0" bIns="0" rtlCol="0"/>
            <a:lstStyle/>
            <a:p>
              <a:pPr defTabSz="829178"/>
              <a:endParaRPr sz="1632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27" name="object 2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38894" y="2178453"/>
              <a:ext cx="127317" cy="257706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6948395" y="2316793"/>
              <a:ext cx="60325" cy="106045"/>
            </a:xfrm>
            <a:custGeom>
              <a:avLst/>
              <a:gdLst/>
              <a:ahLst/>
              <a:cxnLst/>
              <a:rect l="l" t="t" r="r" b="b"/>
              <a:pathLst>
                <a:path w="60325" h="106044">
                  <a:moveTo>
                    <a:pt x="19050" y="0"/>
                  </a:moveTo>
                  <a:lnTo>
                    <a:pt x="15024" y="533"/>
                  </a:lnTo>
                  <a:lnTo>
                    <a:pt x="13614" y="2387"/>
                  </a:lnTo>
                  <a:lnTo>
                    <a:pt x="13893" y="4406"/>
                  </a:lnTo>
                  <a:lnTo>
                    <a:pt x="27811" y="48579"/>
                  </a:lnTo>
                  <a:lnTo>
                    <a:pt x="52273" y="78828"/>
                  </a:lnTo>
                  <a:lnTo>
                    <a:pt x="52120" y="83146"/>
                  </a:lnTo>
                  <a:lnTo>
                    <a:pt x="50431" y="85585"/>
                  </a:lnTo>
                  <a:lnTo>
                    <a:pt x="47167" y="88595"/>
                  </a:lnTo>
                  <a:lnTo>
                    <a:pt x="32413" y="97409"/>
                  </a:lnTo>
                  <a:lnTo>
                    <a:pt x="19431" y="98772"/>
                  </a:lnTo>
                  <a:lnTo>
                    <a:pt x="10048" y="96580"/>
                  </a:lnTo>
                  <a:lnTo>
                    <a:pt x="6096" y="94729"/>
                  </a:lnTo>
                  <a:lnTo>
                    <a:pt x="4368" y="93675"/>
                  </a:lnTo>
                  <a:lnTo>
                    <a:pt x="2095" y="94234"/>
                  </a:lnTo>
                  <a:lnTo>
                    <a:pt x="0" y="97688"/>
                  </a:lnTo>
                  <a:lnTo>
                    <a:pt x="533" y="99936"/>
                  </a:lnTo>
                  <a:lnTo>
                    <a:pt x="2247" y="101003"/>
                  </a:lnTo>
                  <a:lnTo>
                    <a:pt x="5525" y="102612"/>
                  </a:lnTo>
                  <a:lnTo>
                    <a:pt x="14031" y="105273"/>
                  </a:lnTo>
                  <a:lnTo>
                    <a:pt x="26288" y="106025"/>
                  </a:lnTo>
                  <a:lnTo>
                    <a:pt x="40817" y="101904"/>
                  </a:lnTo>
                  <a:lnTo>
                    <a:pt x="59740" y="76022"/>
                  </a:lnTo>
                  <a:lnTo>
                    <a:pt x="50393" y="66078"/>
                  </a:lnTo>
                  <a:lnTo>
                    <a:pt x="42448" y="57131"/>
                  </a:lnTo>
                  <a:lnTo>
                    <a:pt x="34020" y="44705"/>
                  </a:lnTo>
                  <a:lnTo>
                    <a:pt x="26472" y="27300"/>
                  </a:lnTo>
                  <a:lnTo>
                    <a:pt x="21170" y="3416"/>
                  </a:lnTo>
                  <a:lnTo>
                    <a:pt x="20904" y="1409"/>
                  </a:lnTo>
                  <a:lnTo>
                    <a:pt x="19050" y="0"/>
                  </a:lnTo>
                  <a:close/>
                </a:path>
              </a:pathLst>
            </a:custGeom>
            <a:solidFill>
              <a:srgbClr val="E48776"/>
            </a:solidFill>
          </p:spPr>
          <p:txBody>
            <a:bodyPr wrap="square" lIns="0" tIns="0" rIns="0" bIns="0" rtlCol="0"/>
            <a:lstStyle/>
            <a:p>
              <a:pPr defTabSz="829178"/>
              <a:endParaRPr sz="1632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9" name="object 29"/>
            <p:cNvSpPr/>
            <p:nvPr/>
          </p:nvSpPr>
          <p:spPr>
            <a:xfrm>
              <a:off x="7076236" y="2118689"/>
              <a:ext cx="48895" cy="176530"/>
            </a:xfrm>
            <a:custGeom>
              <a:avLst/>
              <a:gdLst/>
              <a:ahLst/>
              <a:cxnLst/>
              <a:rect l="l" t="t" r="r" b="b"/>
              <a:pathLst>
                <a:path w="48895" h="176530">
                  <a:moveTo>
                    <a:pt x="21924" y="0"/>
                  </a:moveTo>
                  <a:lnTo>
                    <a:pt x="10842" y="4232"/>
                  </a:lnTo>
                  <a:lnTo>
                    <a:pt x="2985" y="11618"/>
                  </a:lnTo>
                  <a:lnTo>
                    <a:pt x="0" y="15548"/>
                  </a:lnTo>
                  <a:lnTo>
                    <a:pt x="19081" y="30828"/>
                  </a:lnTo>
                  <a:lnTo>
                    <a:pt x="29779" y="52638"/>
                  </a:lnTo>
                  <a:lnTo>
                    <a:pt x="35999" y="96022"/>
                  </a:lnTo>
                  <a:lnTo>
                    <a:pt x="41643" y="176025"/>
                  </a:lnTo>
                  <a:lnTo>
                    <a:pt x="47233" y="86907"/>
                  </a:lnTo>
                  <a:lnTo>
                    <a:pt x="48361" y="39441"/>
                  </a:lnTo>
                  <a:lnTo>
                    <a:pt x="44365" y="17643"/>
                  </a:lnTo>
                  <a:lnTo>
                    <a:pt x="34582" y="5528"/>
                  </a:lnTo>
                  <a:lnTo>
                    <a:pt x="21924" y="0"/>
                  </a:lnTo>
                  <a:close/>
                </a:path>
              </a:pathLst>
            </a:custGeom>
            <a:solidFill>
              <a:srgbClr val="05072F"/>
            </a:solidFill>
          </p:spPr>
          <p:txBody>
            <a:bodyPr wrap="square" lIns="0" tIns="0" rIns="0" bIns="0" rtlCol="0"/>
            <a:lstStyle/>
            <a:p>
              <a:pPr defTabSz="829178"/>
              <a:endParaRPr sz="1632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0" name="object 30"/>
            <p:cNvSpPr/>
            <p:nvPr/>
          </p:nvSpPr>
          <p:spPr>
            <a:xfrm>
              <a:off x="6573211" y="2668935"/>
              <a:ext cx="510540" cy="1250315"/>
            </a:xfrm>
            <a:custGeom>
              <a:avLst/>
              <a:gdLst/>
              <a:ahLst/>
              <a:cxnLst/>
              <a:rect l="l" t="t" r="r" b="b"/>
              <a:pathLst>
                <a:path w="510540" h="1250314">
                  <a:moveTo>
                    <a:pt x="417398" y="0"/>
                  </a:moveTo>
                  <a:lnTo>
                    <a:pt x="177393" y="0"/>
                  </a:lnTo>
                  <a:lnTo>
                    <a:pt x="84594" y="238099"/>
                  </a:lnTo>
                  <a:lnTo>
                    <a:pt x="0" y="1141234"/>
                  </a:lnTo>
                  <a:lnTo>
                    <a:pt x="171152" y="1220257"/>
                  </a:lnTo>
                  <a:lnTo>
                    <a:pt x="281371" y="1250019"/>
                  </a:lnTo>
                  <a:lnTo>
                    <a:pt x="378508" y="1233599"/>
                  </a:lnTo>
                  <a:lnTo>
                    <a:pt x="510412" y="1174076"/>
                  </a:lnTo>
                  <a:lnTo>
                    <a:pt x="510412" y="402310"/>
                  </a:lnTo>
                  <a:lnTo>
                    <a:pt x="4173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defTabSz="829178"/>
              <a:endParaRPr sz="1632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1" name="object 31"/>
            <p:cNvSpPr/>
            <p:nvPr/>
          </p:nvSpPr>
          <p:spPr>
            <a:xfrm>
              <a:off x="6105741" y="2668942"/>
              <a:ext cx="1529715" cy="1649095"/>
            </a:xfrm>
            <a:custGeom>
              <a:avLst/>
              <a:gdLst/>
              <a:ahLst/>
              <a:cxnLst/>
              <a:rect l="l" t="t" r="r" b="b"/>
              <a:pathLst>
                <a:path w="1529715" h="1649095">
                  <a:moveTo>
                    <a:pt x="644855" y="0"/>
                  </a:moveTo>
                  <a:lnTo>
                    <a:pt x="434390" y="90144"/>
                  </a:lnTo>
                  <a:lnTo>
                    <a:pt x="319100" y="146418"/>
                  </a:lnTo>
                  <a:lnTo>
                    <a:pt x="258368" y="192430"/>
                  </a:lnTo>
                  <a:lnTo>
                    <a:pt x="211569" y="251790"/>
                  </a:lnTo>
                  <a:lnTo>
                    <a:pt x="185420" y="293039"/>
                  </a:lnTo>
                  <a:lnTo>
                    <a:pt x="164414" y="332625"/>
                  </a:lnTo>
                  <a:lnTo>
                    <a:pt x="141566" y="382155"/>
                  </a:lnTo>
                  <a:lnTo>
                    <a:pt x="117792" y="441845"/>
                  </a:lnTo>
                  <a:lnTo>
                    <a:pt x="93980" y="511924"/>
                  </a:lnTo>
                  <a:lnTo>
                    <a:pt x="82334" y="550926"/>
                  </a:lnTo>
                  <a:lnTo>
                    <a:pt x="71018" y="592620"/>
                  </a:lnTo>
                  <a:lnTo>
                    <a:pt x="60134" y="637019"/>
                  </a:lnTo>
                  <a:lnTo>
                    <a:pt x="49809" y="684161"/>
                  </a:lnTo>
                  <a:lnTo>
                    <a:pt x="40144" y="734072"/>
                  </a:lnTo>
                  <a:lnTo>
                    <a:pt x="31242" y="786765"/>
                  </a:lnTo>
                  <a:lnTo>
                    <a:pt x="23228" y="842302"/>
                  </a:lnTo>
                  <a:lnTo>
                    <a:pt x="16217" y="900671"/>
                  </a:lnTo>
                  <a:lnTo>
                    <a:pt x="10312" y="961936"/>
                  </a:lnTo>
                  <a:lnTo>
                    <a:pt x="5626" y="1026096"/>
                  </a:lnTo>
                  <a:lnTo>
                    <a:pt x="2273" y="1093203"/>
                  </a:lnTo>
                  <a:lnTo>
                    <a:pt x="355" y="1163269"/>
                  </a:lnTo>
                  <a:lnTo>
                    <a:pt x="0" y="1236332"/>
                  </a:lnTo>
                  <a:lnTo>
                    <a:pt x="1320" y="1312418"/>
                  </a:lnTo>
                  <a:lnTo>
                    <a:pt x="4406" y="1391551"/>
                  </a:lnTo>
                  <a:lnTo>
                    <a:pt x="9385" y="1473758"/>
                  </a:lnTo>
                  <a:lnTo>
                    <a:pt x="16370" y="1559077"/>
                  </a:lnTo>
                  <a:lnTo>
                    <a:pt x="25463" y="1647532"/>
                  </a:lnTo>
                  <a:lnTo>
                    <a:pt x="220472" y="1647532"/>
                  </a:lnTo>
                  <a:lnTo>
                    <a:pt x="225247" y="1557223"/>
                  </a:lnTo>
                  <a:lnTo>
                    <a:pt x="586511" y="1592808"/>
                  </a:lnTo>
                  <a:lnTo>
                    <a:pt x="644855" y="0"/>
                  </a:lnTo>
                  <a:close/>
                </a:path>
                <a:path w="1529715" h="1649095">
                  <a:moveTo>
                    <a:pt x="1529715" y="1236332"/>
                  </a:moveTo>
                  <a:lnTo>
                    <a:pt x="1529359" y="1163269"/>
                  </a:lnTo>
                  <a:lnTo>
                    <a:pt x="1527454" y="1093203"/>
                  </a:lnTo>
                  <a:lnTo>
                    <a:pt x="1524101" y="1026096"/>
                  </a:lnTo>
                  <a:lnTo>
                    <a:pt x="1519415" y="961936"/>
                  </a:lnTo>
                  <a:lnTo>
                    <a:pt x="1513509" y="900671"/>
                  </a:lnTo>
                  <a:lnTo>
                    <a:pt x="1506499" y="842302"/>
                  </a:lnTo>
                  <a:lnTo>
                    <a:pt x="1498485" y="786765"/>
                  </a:lnTo>
                  <a:lnTo>
                    <a:pt x="1489583" y="734072"/>
                  </a:lnTo>
                  <a:lnTo>
                    <a:pt x="1479918" y="684161"/>
                  </a:lnTo>
                  <a:lnTo>
                    <a:pt x="1469593" y="637019"/>
                  </a:lnTo>
                  <a:lnTo>
                    <a:pt x="1458709" y="592620"/>
                  </a:lnTo>
                  <a:lnTo>
                    <a:pt x="1447393" y="550926"/>
                  </a:lnTo>
                  <a:lnTo>
                    <a:pt x="1435747" y="511924"/>
                  </a:lnTo>
                  <a:lnTo>
                    <a:pt x="1423898" y="475564"/>
                  </a:lnTo>
                  <a:lnTo>
                    <a:pt x="1399984" y="410705"/>
                  </a:lnTo>
                  <a:lnTo>
                    <a:pt x="1376565" y="356133"/>
                  </a:lnTo>
                  <a:lnTo>
                    <a:pt x="1354518" y="311594"/>
                  </a:lnTo>
                  <a:lnTo>
                    <a:pt x="1334757" y="276898"/>
                  </a:lnTo>
                  <a:lnTo>
                    <a:pt x="1271346" y="192430"/>
                  </a:lnTo>
                  <a:lnTo>
                    <a:pt x="1210614" y="146418"/>
                  </a:lnTo>
                  <a:lnTo>
                    <a:pt x="1095324" y="90144"/>
                  </a:lnTo>
                  <a:lnTo>
                    <a:pt x="884859" y="0"/>
                  </a:lnTo>
                  <a:lnTo>
                    <a:pt x="943216" y="1592808"/>
                  </a:lnTo>
                  <a:lnTo>
                    <a:pt x="1302537" y="1556410"/>
                  </a:lnTo>
                  <a:lnTo>
                    <a:pt x="1296911" y="1648510"/>
                  </a:lnTo>
                  <a:lnTo>
                    <a:pt x="1504251" y="1647532"/>
                  </a:lnTo>
                  <a:lnTo>
                    <a:pt x="1513344" y="1559077"/>
                  </a:lnTo>
                  <a:lnTo>
                    <a:pt x="1520329" y="1473758"/>
                  </a:lnTo>
                  <a:lnTo>
                    <a:pt x="1525320" y="1391551"/>
                  </a:lnTo>
                  <a:lnTo>
                    <a:pt x="1528406" y="1312418"/>
                  </a:lnTo>
                  <a:lnTo>
                    <a:pt x="1529715" y="1236332"/>
                  </a:lnTo>
                  <a:close/>
                </a:path>
              </a:pathLst>
            </a:custGeom>
            <a:solidFill>
              <a:srgbClr val="5E7EBF"/>
            </a:solidFill>
          </p:spPr>
          <p:txBody>
            <a:bodyPr wrap="square" lIns="0" tIns="0" rIns="0" bIns="0" rtlCol="0"/>
            <a:lstStyle/>
            <a:p>
              <a:pPr defTabSz="829178"/>
              <a:endParaRPr sz="1632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2" name="object 32"/>
            <p:cNvSpPr/>
            <p:nvPr/>
          </p:nvSpPr>
          <p:spPr>
            <a:xfrm>
              <a:off x="6325514" y="3195523"/>
              <a:ext cx="1090930" cy="1040765"/>
            </a:xfrm>
            <a:custGeom>
              <a:avLst/>
              <a:gdLst/>
              <a:ahLst/>
              <a:cxnLst/>
              <a:rect l="l" t="t" r="r" b="b"/>
              <a:pathLst>
                <a:path w="1090929" h="1040764">
                  <a:moveTo>
                    <a:pt x="157607" y="5651"/>
                  </a:moveTo>
                  <a:lnTo>
                    <a:pt x="155765" y="2108"/>
                  </a:lnTo>
                  <a:lnTo>
                    <a:pt x="149085" y="12"/>
                  </a:lnTo>
                  <a:lnTo>
                    <a:pt x="145542" y="1854"/>
                  </a:lnTo>
                  <a:lnTo>
                    <a:pt x="130911" y="51968"/>
                  </a:lnTo>
                  <a:lnTo>
                    <a:pt x="118008" y="103530"/>
                  </a:lnTo>
                  <a:lnTo>
                    <a:pt x="105803" y="159131"/>
                  </a:lnTo>
                  <a:lnTo>
                    <a:pt x="94284" y="218071"/>
                  </a:lnTo>
                  <a:lnTo>
                    <a:pt x="83451" y="279628"/>
                  </a:lnTo>
                  <a:lnTo>
                    <a:pt x="73291" y="343077"/>
                  </a:lnTo>
                  <a:lnTo>
                    <a:pt x="63817" y="407708"/>
                  </a:lnTo>
                  <a:lnTo>
                    <a:pt x="55016" y="472795"/>
                  </a:lnTo>
                  <a:lnTo>
                    <a:pt x="46888" y="537629"/>
                  </a:lnTo>
                  <a:lnTo>
                    <a:pt x="39420" y="601484"/>
                  </a:lnTo>
                  <a:lnTo>
                    <a:pt x="32613" y="663638"/>
                  </a:lnTo>
                  <a:lnTo>
                    <a:pt x="26466" y="723379"/>
                  </a:lnTo>
                  <a:lnTo>
                    <a:pt x="20980" y="779995"/>
                  </a:lnTo>
                  <a:lnTo>
                    <a:pt x="11950" y="880948"/>
                  </a:lnTo>
                  <a:lnTo>
                    <a:pt x="3238" y="990942"/>
                  </a:lnTo>
                  <a:lnTo>
                    <a:pt x="0" y="1037437"/>
                  </a:lnTo>
                  <a:lnTo>
                    <a:pt x="2654" y="1040447"/>
                  </a:lnTo>
                  <a:lnTo>
                    <a:pt x="6540" y="1040676"/>
                  </a:lnTo>
                  <a:lnTo>
                    <a:pt x="9855" y="1040676"/>
                  </a:lnTo>
                  <a:lnTo>
                    <a:pt x="12636" y="1038098"/>
                  </a:lnTo>
                  <a:lnTo>
                    <a:pt x="18122" y="961720"/>
                  </a:lnTo>
                  <a:lnTo>
                    <a:pt x="24549" y="882091"/>
                  </a:lnTo>
                  <a:lnTo>
                    <a:pt x="33540" y="781380"/>
                  </a:lnTo>
                  <a:lnTo>
                    <a:pt x="39014" y="724916"/>
                  </a:lnTo>
                  <a:lnTo>
                    <a:pt x="45135" y="665314"/>
                  </a:lnTo>
                  <a:lnTo>
                    <a:pt x="51917" y="603326"/>
                  </a:lnTo>
                  <a:lnTo>
                    <a:pt x="59347" y="539648"/>
                  </a:lnTo>
                  <a:lnTo>
                    <a:pt x="67449" y="474992"/>
                  </a:lnTo>
                  <a:lnTo>
                    <a:pt x="76225" y="410095"/>
                  </a:lnTo>
                  <a:lnTo>
                    <a:pt x="85661" y="345655"/>
                  </a:lnTo>
                  <a:lnTo>
                    <a:pt x="95770" y="282409"/>
                  </a:lnTo>
                  <a:lnTo>
                    <a:pt x="106565" y="221056"/>
                  </a:lnTo>
                  <a:lnTo>
                    <a:pt x="118033" y="162318"/>
                  </a:lnTo>
                  <a:lnTo>
                    <a:pt x="130187" y="106921"/>
                  </a:lnTo>
                  <a:lnTo>
                    <a:pt x="143027" y="55575"/>
                  </a:lnTo>
                  <a:lnTo>
                    <a:pt x="157607" y="5651"/>
                  </a:lnTo>
                  <a:close/>
                </a:path>
                <a:path w="1090929" h="1040764">
                  <a:moveTo>
                    <a:pt x="1090853" y="1028928"/>
                  </a:moveTo>
                  <a:lnTo>
                    <a:pt x="1086345" y="923848"/>
                  </a:lnTo>
                  <a:lnTo>
                    <a:pt x="1081417" y="824687"/>
                  </a:lnTo>
                  <a:lnTo>
                    <a:pt x="1074610" y="704380"/>
                  </a:lnTo>
                  <a:lnTo>
                    <a:pt x="1070508" y="638898"/>
                  </a:lnTo>
                  <a:lnTo>
                    <a:pt x="1065936" y="571258"/>
                  </a:lnTo>
                  <a:lnTo>
                    <a:pt x="1060881" y="502500"/>
                  </a:lnTo>
                  <a:lnTo>
                    <a:pt x="1055344" y="433654"/>
                  </a:lnTo>
                  <a:lnTo>
                    <a:pt x="1049337" y="365772"/>
                  </a:lnTo>
                  <a:lnTo>
                    <a:pt x="1042835" y="299897"/>
                  </a:lnTo>
                  <a:lnTo>
                    <a:pt x="1035850" y="237058"/>
                  </a:lnTo>
                  <a:lnTo>
                    <a:pt x="1028369" y="178308"/>
                  </a:lnTo>
                  <a:lnTo>
                    <a:pt x="1020406" y="124688"/>
                  </a:lnTo>
                  <a:lnTo>
                    <a:pt x="1011936" y="77228"/>
                  </a:lnTo>
                  <a:lnTo>
                    <a:pt x="1002969" y="36982"/>
                  </a:lnTo>
                  <a:lnTo>
                    <a:pt x="988720" y="0"/>
                  </a:lnTo>
                  <a:lnTo>
                    <a:pt x="982141" y="2286"/>
                  </a:lnTo>
                  <a:lnTo>
                    <a:pt x="980414" y="5892"/>
                  </a:lnTo>
                  <a:lnTo>
                    <a:pt x="981570" y="9182"/>
                  </a:lnTo>
                  <a:lnTo>
                    <a:pt x="990955" y="41097"/>
                  </a:lnTo>
                  <a:lnTo>
                    <a:pt x="999858" y="81597"/>
                  </a:lnTo>
                  <a:lnTo>
                    <a:pt x="1008291" y="129565"/>
                  </a:lnTo>
                  <a:lnTo>
                    <a:pt x="1016228" y="183908"/>
                  </a:lnTo>
                  <a:lnTo>
                    <a:pt x="1023683" y="243547"/>
                  </a:lnTo>
                  <a:lnTo>
                    <a:pt x="1030668" y="307378"/>
                  </a:lnTo>
                  <a:lnTo>
                    <a:pt x="1037170" y="374281"/>
                  </a:lnTo>
                  <a:lnTo>
                    <a:pt x="1043190" y="443191"/>
                  </a:lnTo>
                  <a:lnTo>
                    <a:pt x="1048727" y="512991"/>
                  </a:lnTo>
                  <a:lnTo>
                    <a:pt x="1053782" y="582587"/>
                  </a:lnTo>
                  <a:lnTo>
                    <a:pt x="1058367" y="650875"/>
                  </a:lnTo>
                  <a:lnTo>
                    <a:pt x="1062469" y="716775"/>
                  </a:lnTo>
                  <a:lnTo>
                    <a:pt x="1069238" y="836993"/>
                  </a:lnTo>
                  <a:lnTo>
                    <a:pt x="1078230" y="1029322"/>
                  </a:lnTo>
                  <a:lnTo>
                    <a:pt x="1081024" y="1032002"/>
                  </a:lnTo>
                  <a:lnTo>
                    <a:pt x="1084414" y="1032002"/>
                  </a:lnTo>
                  <a:lnTo>
                    <a:pt x="1088136" y="1031875"/>
                  </a:lnTo>
                  <a:lnTo>
                    <a:pt x="1090853" y="1028928"/>
                  </a:lnTo>
                  <a:close/>
                </a:path>
              </a:pathLst>
            </a:custGeom>
            <a:solidFill>
              <a:srgbClr val="000001"/>
            </a:solidFill>
          </p:spPr>
          <p:txBody>
            <a:bodyPr wrap="square" lIns="0" tIns="0" rIns="0" bIns="0" rtlCol="0"/>
            <a:lstStyle/>
            <a:p>
              <a:pPr defTabSz="829178"/>
              <a:endParaRPr sz="1632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3" name="object 33"/>
            <p:cNvSpPr/>
            <p:nvPr/>
          </p:nvSpPr>
          <p:spPr>
            <a:xfrm>
              <a:off x="6775496" y="2677146"/>
              <a:ext cx="218440" cy="1330325"/>
            </a:xfrm>
            <a:custGeom>
              <a:avLst/>
              <a:gdLst/>
              <a:ahLst/>
              <a:cxnLst/>
              <a:rect l="l" t="t" r="r" b="b"/>
              <a:pathLst>
                <a:path w="218440" h="1330325">
                  <a:moveTo>
                    <a:pt x="93992" y="0"/>
                  </a:moveTo>
                  <a:lnTo>
                    <a:pt x="52920" y="36944"/>
                  </a:lnTo>
                  <a:lnTo>
                    <a:pt x="95110" y="108788"/>
                  </a:lnTo>
                  <a:lnTo>
                    <a:pt x="0" y="1103541"/>
                  </a:lnTo>
                  <a:lnTo>
                    <a:pt x="107823" y="1330312"/>
                  </a:lnTo>
                  <a:lnTo>
                    <a:pt x="218224" y="1111630"/>
                  </a:lnTo>
                  <a:lnTo>
                    <a:pt x="145961" y="102628"/>
                  </a:lnTo>
                  <a:lnTo>
                    <a:pt x="176745" y="30797"/>
                  </a:lnTo>
                  <a:lnTo>
                    <a:pt x="93992" y="0"/>
                  </a:lnTo>
                  <a:close/>
                </a:path>
              </a:pathLst>
            </a:custGeom>
            <a:solidFill>
              <a:srgbClr val="F3766B"/>
            </a:solidFill>
          </p:spPr>
          <p:txBody>
            <a:bodyPr wrap="square" lIns="0" tIns="0" rIns="0" bIns="0" rtlCol="0"/>
            <a:lstStyle/>
            <a:p>
              <a:pPr defTabSz="829178"/>
              <a:endParaRPr sz="1632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34" name="object 3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750604" y="2626035"/>
              <a:ext cx="240004" cy="121932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6000721" y="4520830"/>
              <a:ext cx="337185" cy="173355"/>
            </a:xfrm>
            <a:custGeom>
              <a:avLst/>
              <a:gdLst/>
              <a:ahLst/>
              <a:cxnLst/>
              <a:rect l="l" t="t" r="r" b="b"/>
              <a:pathLst>
                <a:path w="337185" h="173354">
                  <a:moveTo>
                    <a:pt x="286473" y="0"/>
                  </a:moveTo>
                  <a:lnTo>
                    <a:pt x="50660" y="0"/>
                  </a:lnTo>
                  <a:lnTo>
                    <a:pt x="30957" y="4378"/>
                  </a:lnTo>
                  <a:lnTo>
                    <a:pt x="14852" y="16313"/>
                  </a:lnTo>
                  <a:lnTo>
                    <a:pt x="3986" y="34000"/>
                  </a:lnTo>
                  <a:lnTo>
                    <a:pt x="0" y="55638"/>
                  </a:lnTo>
                  <a:lnTo>
                    <a:pt x="0" y="173316"/>
                  </a:lnTo>
                  <a:lnTo>
                    <a:pt x="62001" y="173316"/>
                  </a:lnTo>
                  <a:lnTo>
                    <a:pt x="62001" y="62014"/>
                  </a:lnTo>
                  <a:lnTo>
                    <a:pt x="275120" y="62014"/>
                  </a:lnTo>
                  <a:lnTo>
                    <a:pt x="275120" y="173316"/>
                  </a:lnTo>
                  <a:lnTo>
                    <a:pt x="337134" y="173316"/>
                  </a:lnTo>
                  <a:lnTo>
                    <a:pt x="337134" y="55638"/>
                  </a:lnTo>
                  <a:lnTo>
                    <a:pt x="333145" y="34000"/>
                  </a:lnTo>
                  <a:lnTo>
                    <a:pt x="322276" y="16313"/>
                  </a:lnTo>
                  <a:lnTo>
                    <a:pt x="306171" y="4378"/>
                  </a:lnTo>
                  <a:lnTo>
                    <a:pt x="286473" y="0"/>
                  </a:lnTo>
                  <a:close/>
                </a:path>
              </a:pathLst>
            </a:custGeom>
            <a:solidFill>
              <a:srgbClr val="05072F"/>
            </a:solidFill>
          </p:spPr>
          <p:txBody>
            <a:bodyPr wrap="square" lIns="0" tIns="0" rIns="0" bIns="0" rtlCol="0"/>
            <a:lstStyle/>
            <a:p>
              <a:pPr defTabSz="829178"/>
              <a:endParaRPr sz="1632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6" name="object 36"/>
            <p:cNvSpPr/>
            <p:nvPr/>
          </p:nvSpPr>
          <p:spPr>
            <a:xfrm>
              <a:off x="5693680" y="4666344"/>
              <a:ext cx="918210" cy="603885"/>
            </a:xfrm>
            <a:custGeom>
              <a:avLst/>
              <a:gdLst/>
              <a:ahLst/>
              <a:cxnLst/>
              <a:rect l="l" t="t" r="r" b="b"/>
              <a:pathLst>
                <a:path w="918209" h="603885">
                  <a:moveTo>
                    <a:pt x="914920" y="0"/>
                  </a:moveTo>
                  <a:lnTo>
                    <a:pt x="7277" y="0"/>
                  </a:lnTo>
                  <a:lnTo>
                    <a:pt x="3251" y="0"/>
                  </a:lnTo>
                  <a:lnTo>
                    <a:pt x="0" y="3263"/>
                  </a:lnTo>
                  <a:lnTo>
                    <a:pt x="0" y="600202"/>
                  </a:lnTo>
                  <a:lnTo>
                    <a:pt x="3251" y="603465"/>
                  </a:lnTo>
                  <a:lnTo>
                    <a:pt x="914920" y="603465"/>
                  </a:lnTo>
                  <a:lnTo>
                    <a:pt x="918184" y="600202"/>
                  </a:lnTo>
                  <a:lnTo>
                    <a:pt x="918184" y="3263"/>
                  </a:lnTo>
                  <a:lnTo>
                    <a:pt x="914920" y="0"/>
                  </a:lnTo>
                  <a:close/>
                </a:path>
              </a:pathLst>
            </a:custGeom>
            <a:solidFill>
              <a:srgbClr val="F3766B"/>
            </a:solidFill>
          </p:spPr>
          <p:txBody>
            <a:bodyPr wrap="square" lIns="0" tIns="0" rIns="0" bIns="0" rtlCol="0"/>
            <a:lstStyle/>
            <a:p>
              <a:pPr defTabSz="829178"/>
              <a:endParaRPr sz="1632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7" name="object 37"/>
            <p:cNvSpPr/>
            <p:nvPr/>
          </p:nvSpPr>
          <p:spPr>
            <a:xfrm>
              <a:off x="5691339" y="4828895"/>
              <a:ext cx="924560" cy="165100"/>
            </a:xfrm>
            <a:custGeom>
              <a:avLst/>
              <a:gdLst/>
              <a:ahLst/>
              <a:cxnLst/>
              <a:rect l="l" t="t" r="r" b="b"/>
              <a:pathLst>
                <a:path w="924559" h="165100">
                  <a:moveTo>
                    <a:pt x="4876" y="0"/>
                  </a:moveTo>
                  <a:lnTo>
                    <a:pt x="1904" y="1371"/>
                  </a:lnTo>
                  <a:lnTo>
                    <a:pt x="0" y="6743"/>
                  </a:lnTo>
                  <a:lnTo>
                    <a:pt x="1396" y="9702"/>
                  </a:lnTo>
                  <a:lnTo>
                    <a:pt x="434797" y="164617"/>
                  </a:lnTo>
                  <a:lnTo>
                    <a:pt x="435381" y="164617"/>
                  </a:lnTo>
                  <a:lnTo>
                    <a:pt x="436930" y="164376"/>
                  </a:lnTo>
                  <a:lnTo>
                    <a:pt x="922451" y="11087"/>
                  </a:lnTo>
                  <a:lnTo>
                    <a:pt x="923950" y="8178"/>
                  </a:lnTo>
                  <a:lnTo>
                    <a:pt x="922235" y="2743"/>
                  </a:lnTo>
                  <a:lnTo>
                    <a:pt x="919352" y="1244"/>
                  </a:lnTo>
                  <a:lnTo>
                    <a:pt x="435482" y="154000"/>
                  </a:lnTo>
                  <a:lnTo>
                    <a:pt x="4876" y="0"/>
                  </a:lnTo>
                  <a:close/>
                </a:path>
              </a:pathLst>
            </a:custGeom>
            <a:solidFill>
              <a:srgbClr val="05072F"/>
            </a:solidFill>
          </p:spPr>
          <p:txBody>
            <a:bodyPr wrap="square" lIns="0" tIns="0" rIns="0" bIns="0" rtlCol="0"/>
            <a:lstStyle/>
            <a:p>
              <a:pPr defTabSz="829178"/>
              <a:endParaRPr sz="1632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8" name="object 38"/>
            <p:cNvSpPr/>
            <p:nvPr/>
          </p:nvSpPr>
          <p:spPr>
            <a:xfrm>
              <a:off x="6098374" y="4936007"/>
              <a:ext cx="55244" cy="99695"/>
            </a:xfrm>
            <a:custGeom>
              <a:avLst/>
              <a:gdLst/>
              <a:ahLst/>
              <a:cxnLst/>
              <a:rect l="l" t="t" r="r" b="b"/>
              <a:pathLst>
                <a:path w="55245" h="99695">
                  <a:moveTo>
                    <a:pt x="54952" y="0"/>
                  </a:moveTo>
                  <a:lnTo>
                    <a:pt x="0" y="0"/>
                  </a:lnTo>
                  <a:lnTo>
                    <a:pt x="0" y="99542"/>
                  </a:lnTo>
                  <a:lnTo>
                    <a:pt x="54952" y="99542"/>
                  </a:lnTo>
                  <a:lnTo>
                    <a:pt x="5495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defTabSz="829178"/>
              <a:endParaRPr sz="1632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9" name="object 39"/>
            <p:cNvSpPr/>
            <p:nvPr/>
          </p:nvSpPr>
          <p:spPr>
            <a:xfrm>
              <a:off x="6096899" y="4316474"/>
              <a:ext cx="259079" cy="290195"/>
            </a:xfrm>
            <a:custGeom>
              <a:avLst/>
              <a:gdLst/>
              <a:ahLst/>
              <a:cxnLst/>
              <a:rect l="l" t="t" r="r" b="b"/>
              <a:pathLst>
                <a:path w="259079" h="290195">
                  <a:moveTo>
                    <a:pt x="175945" y="0"/>
                  </a:moveTo>
                  <a:lnTo>
                    <a:pt x="85191" y="0"/>
                  </a:lnTo>
                  <a:lnTo>
                    <a:pt x="60567" y="39531"/>
                  </a:lnTo>
                  <a:lnTo>
                    <a:pt x="39357" y="87655"/>
                  </a:lnTo>
                  <a:lnTo>
                    <a:pt x="21940" y="138906"/>
                  </a:lnTo>
                  <a:lnTo>
                    <a:pt x="8695" y="187819"/>
                  </a:lnTo>
                  <a:lnTo>
                    <a:pt x="0" y="228930"/>
                  </a:lnTo>
                  <a:lnTo>
                    <a:pt x="279" y="247827"/>
                  </a:lnTo>
                  <a:lnTo>
                    <a:pt x="7156" y="256154"/>
                  </a:lnTo>
                  <a:lnTo>
                    <a:pt x="16291" y="256739"/>
                  </a:lnTo>
                  <a:lnTo>
                    <a:pt x="23342" y="252412"/>
                  </a:lnTo>
                  <a:lnTo>
                    <a:pt x="27053" y="247280"/>
                  </a:lnTo>
                  <a:lnTo>
                    <a:pt x="30262" y="240649"/>
                  </a:lnTo>
                  <a:lnTo>
                    <a:pt x="34745" y="228088"/>
                  </a:lnTo>
                  <a:lnTo>
                    <a:pt x="42278" y="205168"/>
                  </a:lnTo>
                  <a:lnTo>
                    <a:pt x="41465" y="244259"/>
                  </a:lnTo>
                  <a:lnTo>
                    <a:pt x="44839" y="266693"/>
                  </a:lnTo>
                  <a:lnTo>
                    <a:pt x="53236" y="275923"/>
                  </a:lnTo>
                  <a:lnTo>
                    <a:pt x="62955" y="275337"/>
                  </a:lnTo>
                  <a:lnTo>
                    <a:pt x="85420" y="218440"/>
                  </a:lnTo>
                  <a:lnTo>
                    <a:pt x="85121" y="228275"/>
                  </a:lnTo>
                  <a:lnTo>
                    <a:pt x="85723" y="250296"/>
                  </a:lnTo>
                  <a:lnTo>
                    <a:pt x="89476" y="273277"/>
                  </a:lnTo>
                  <a:lnTo>
                    <a:pt x="98628" y="285991"/>
                  </a:lnTo>
                  <a:lnTo>
                    <a:pt x="110824" y="288931"/>
                  </a:lnTo>
                  <a:lnTo>
                    <a:pt x="118189" y="285700"/>
                  </a:lnTo>
                  <a:lnTo>
                    <a:pt x="123692" y="272509"/>
                  </a:lnTo>
                  <a:lnTo>
                    <a:pt x="130301" y="245567"/>
                  </a:lnTo>
                  <a:lnTo>
                    <a:pt x="129582" y="252385"/>
                  </a:lnTo>
                  <a:lnTo>
                    <a:pt x="129393" y="267458"/>
                  </a:lnTo>
                  <a:lnTo>
                    <a:pt x="132691" y="282718"/>
                  </a:lnTo>
                  <a:lnTo>
                    <a:pt x="142430" y="290093"/>
                  </a:lnTo>
                  <a:lnTo>
                    <a:pt x="155148" y="286670"/>
                  </a:lnTo>
                  <a:lnTo>
                    <a:pt x="165249" y="276275"/>
                  </a:lnTo>
                  <a:lnTo>
                    <a:pt x="172487" y="260975"/>
                  </a:lnTo>
                  <a:lnTo>
                    <a:pt x="176618" y="242836"/>
                  </a:lnTo>
                  <a:lnTo>
                    <a:pt x="178697" y="227939"/>
                  </a:lnTo>
                  <a:lnTo>
                    <a:pt x="180768" y="218005"/>
                  </a:lnTo>
                  <a:lnTo>
                    <a:pt x="184073" y="208560"/>
                  </a:lnTo>
                  <a:lnTo>
                    <a:pt x="189852" y="195135"/>
                  </a:lnTo>
                  <a:lnTo>
                    <a:pt x="196939" y="204928"/>
                  </a:lnTo>
                  <a:lnTo>
                    <a:pt x="214034" y="225585"/>
                  </a:lnTo>
                  <a:lnTo>
                    <a:pt x="234884" y="244025"/>
                  </a:lnTo>
                  <a:lnTo>
                    <a:pt x="253237" y="247167"/>
                  </a:lnTo>
                  <a:lnTo>
                    <a:pt x="258979" y="234630"/>
                  </a:lnTo>
                  <a:lnTo>
                    <a:pt x="251513" y="215622"/>
                  </a:lnTo>
                  <a:lnTo>
                    <a:pt x="238871" y="191444"/>
                  </a:lnTo>
                  <a:lnTo>
                    <a:pt x="229082" y="163398"/>
                  </a:lnTo>
                  <a:lnTo>
                    <a:pt x="223987" y="138685"/>
                  </a:lnTo>
                  <a:lnTo>
                    <a:pt x="216754" y="113426"/>
                  </a:lnTo>
                  <a:lnTo>
                    <a:pt x="202400" y="72304"/>
                  </a:lnTo>
                  <a:lnTo>
                    <a:pt x="175945" y="0"/>
                  </a:lnTo>
                  <a:close/>
                </a:path>
              </a:pathLst>
            </a:custGeom>
            <a:solidFill>
              <a:srgbClr val="F79F8B"/>
            </a:solidFill>
          </p:spPr>
          <p:txBody>
            <a:bodyPr wrap="square" lIns="0" tIns="0" rIns="0" bIns="0" rtlCol="0"/>
            <a:lstStyle/>
            <a:p>
              <a:pPr defTabSz="829178"/>
              <a:endParaRPr sz="1632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0" name="object 40"/>
            <p:cNvSpPr/>
            <p:nvPr/>
          </p:nvSpPr>
          <p:spPr>
            <a:xfrm>
              <a:off x="6617833" y="1939442"/>
              <a:ext cx="605790" cy="304800"/>
            </a:xfrm>
            <a:custGeom>
              <a:avLst/>
              <a:gdLst/>
              <a:ahLst/>
              <a:cxnLst/>
              <a:rect l="l" t="t" r="r" b="b"/>
              <a:pathLst>
                <a:path w="605790" h="304800">
                  <a:moveTo>
                    <a:pt x="365131" y="0"/>
                  </a:moveTo>
                  <a:lnTo>
                    <a:pt x="342417" y="1640"/>
                  </a:lnTo>
                  <a:lnTo>
                    <a:pt x="302082" y="11162"/>
                  </a:lnTo>
                  <a:lnTo>
                    <a:pt x="262687" y="25097"/>
                  </a:lnTo>
                  <a:lnTo>
                    <a:pt x="223206" y="38041"/>
                  </a:lnTo>
                  <a:lnTo>
                    <a:pt x="182613" y="44592"/>
                  </a:lnTo>
                  <a:lnTo>
                    <a:pt x="154526" y="43641"/>
                  </a:lnTo>
                  <a:lnTo>
                    <a:pt x="126343" y="41325"/>
                  </a:lnTo>
                  <a:lnTo>
                    <a:pt x="98746" y="41555"/>
                  </a:lnTo>
                  <a:lnTo>
                    <a:pt x="62409" y="53582"/>
                  </a:lnTo>
                  <a:lnTo>
                    <a:pt x="12505" y="119812"/>
                  </a:lnTo>
                  <a:lnTo>
                    <a:pt x="397" y="171484"/>
                  </a:lnTo>
                  <a:lnTo>
                    <a:pt x="0" y="225041"/>
                  </a:lnTo>
                  <a:lnTo>
                    <a:pt x="10515" y="274157"/>
                  </a:lnTo>
                  <a:lnTo>
                    <a:pt x="36447" y="304647"/>
                  </a:lnTo>
                  <a:lnTo>
                    <a:pt x="73261" y="302586"/>
                  </a:lnTo>
                  <a:lnTo>
                    <a:pt x="114470" y="284494"/>
                  </a:lnTo>
                  <a:lnTo>
                    <a:pt x="153581" y="266892"/>
                  </a:lnTo>
                  <a:lnTo>
                    <a:pt x="175088" y="261324"/>
                  </a:lnTo>
                  <a:lnTo>
                    <a:pt x="197071" y="257763"/>
                  </a:lnTo>
                  <a:lnTo>
                    <a:pt x="219241" y="254946"/>
                  </a:lnTo>
                  <a:lnTo>
                    <a:pt x="241313" y="251614"/>
                  </a:lnTo>
                  <a:lnTo>
                    <a:pt x="293682" y="236468"/>
                  </a:lnTo>
                  <a:lnTo>
                    <a:pt x="334129" y="216844"/>
                  </a:lnTo>
                  <a:lnTo>
                    <a:pt x="358102" y="204797"/>
                  </a:lnTo>
                  <a:lnTo>
                    <a:pt x="382732" y="195772"/>
                  </a:lnTo>
                  <a:lnTo>
                    <a:pt x="408495" y="192547"/>
                  </a:lnTo>
                  <a:lnTo>
                    <a:pt x="429513" y="195515"/>
                  </a:lnTo>
                  <a:lnTo>
                    <a:pt x="449883" y="202038"/>
                  </a:lnTo>
                  <a:lnTo>
                    <a:pt x="470023" y="209997"/>
                  </a:lnTo>
                  <a:lnTo>
                    <a:pt x="490347" y="217273"/>
                  </a:lnTo>
                  <a:lnTo>
                    <a:pt x="511503" y="222140"/>
                  </a:lnTo>
                  <a:lnTo>
                    <a:pt x="533120" y="224104"/>
                  </a:lnTo>
                  <a:lnTo>
                    <a:pt x="554805" y="223162"/>
                  </a:lnTo>
                  <a:lnTo>
                    <a:pt x="592214" y="214391"/>
                  </a:lnTo>
                  <a:lnTo>
                    <a:pt x="605255" y="168113"/>
                  </a:lnTo>
                  <a:lnTo>
                    <a:pt x="605118" y="144688"/>
                  </a:lnTo>
                  <a:lnTo>
                    <a:pt x="586397" y="106225"/>
                  </a:lnTo>
                  <a:lnTo>
                    <a:pt x="547311" y="92696"/>
                  </a:lnTo>
                  <a:lnTo>
                    <a:pt x="526148" y="89026"/>
                  </a:lnTo>
                  <a:lnTo>
                    <a:pt x="506539" y="81625"/>
                  </a:lnTo>
                  <a:lnTo>
                    <a:pt x="493662" y="71145"/>
                  </a:lnTo>
                  <a:lnTo>
                    <a:pt x="483479" y="57814"/>
                  </a:lnTo>
                  <a:lnTo>
                    <a:pt x="474835" y="42961"/>
                  </a:lnTo>
                  <a:lnTo>
                    <a:pt x="462635" y="21084"/>
                  </a:lnTo>
                  <a:lnTo>
                    <a:pt x="458038" y="14213"/>
                  </a:lnTo>
                  <a:lnTo>
                    <a:pt x="445783" y="7368"/>
                  </a:lnTo>
                  <a:lnTo>
                    <a:pt x="410712" y="2776"/>
                  </a:lnTo>
                  <a:lnTo>
                    <a:pt x="387921" y="631"/>
                  </a:lnTo>
                  <a:lnTo>
                    <a:pt x="365131" y="0"/>
                  </a:lnTo>
                  <a:close/>
                </a:path>
              </a:pathLst>
            </a:custGeom>
            <a:solidFill>
              <a:srgbClr val="05072F"/>
            </a:solidFill>
          </p:spPr>
          <p:txBody>
            <a:bodyPr wrap="square" lIns="0" tIns="0" rIns="0" bIns="0" rtlCol="0"/>
            <a:lstStyle/>
            <a:p>
              <a:pPr defTabSz="829178"/>
              <a:endParaRPr sz="1632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1" name="object 41"/>
            <p:cNvSpPr/>
            <p:nvPr/>
          </p:nvSpPr>
          <p:spPr>
            <a:xfrm>
              <a:off x="6609372" y="2668942"/>
              <a:ext cx="522605" cy="995680"/>
            </a:xfrm>
            <a:custGeom>
              <a:avLst/>
              <a:gdLst/>
              <a:ahLst/>
              <a:cxnLst/>
              <a:rect l="l" t="t" r="r" b="b"/>
              <a:pathLst>
                <a:path w="522604" h="995679">
                  <a:moveTo>
                    <a:pt x="141224" y="0"/>
                  </a:moveTo>
                  <a:lnTo>
                    <a:pt x="0" y="64719"/>
                  </a:lnTo>
                  <a:lnTo>
                    <a:pt x="71107" y="357809"/>
                  </a:lnTo>
                  <a:lnTo>
                    <a:pt x="0" y="387527"/>
                  </a:lnTo>
                  <a:lnTo>
                    <a:pt x="104775" y="995210"/>
                  </a:lnTo>
                  <a:lnTo>
                    <a:pt x="141224" y="0"/>
                  </a:lnTo>
                  <a:close/>
                </a:path>
                <a:path w="522604" h="995679">
                  <a:moveTo>
                    <a:pt x="522465" y="64719"/>
                  </a:moveTo>
                  <a:lnTo>
                    <a:pt x="381228" y="0"/>
                  </a:lnTo>
                  <a:lnTo>
                    <a:pt x="417690" y="995210"/>
                  </a:lnTo>
                  <a:lnTo>
                    <a:pt x="522465" y="387527"/>
                  </a:lnTo>
                  <a:lnTo>
                    <a:pt x="451358" y="357809"/>
                  </a:lnTo>
                  <a:lnTo>
                    <a:pt x="522465" y="64719"/>
                  </a:lnTo>
                  <a:close/>
                </a:path>
              </a:pathLst>
            </a:custGeom>
            <a:solidFill>
              <a:srgbClr val="6F95CE"/>
            </a:solidFill>
          </p:spPr>
          <p:txBody>
            <a:bodyPr wrap="square" lIns="0" tIns="0" rIns="0" bIns="0" rtlCol="0"/>
            <a:lstStyle/>
            <a:p>
              <a:pPr defTabSz="829178"/>
              <a:endParaRPr sz="1632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2" name="object 42"/>
            <p:cNvSpPr/>
            <p:nvPr/>
          </p:nvSpPr>
          <p:spPr>
            <a:xfrm>
              <a:off x="6913794" y="2450598"/>
              <a:ext cx="127000" cy="58419"/>
            </a:xfrm>
            <a:custGeom>
              <a:avLst/>
              <a:gdLst/>
              <a:ahLst/>
              <a:cxnLst/>
              <a:rect l="l" t="t" r="r" b="b"/>
              <a:pathLst>
                <a:path w="127000" h="58419">
                  <a:moveTo>
                    <a:pt x="120180" y="0"/>
                  </a:moveTo>
                  <a:lnTo>
                    <a:pt x="0" y="7924"/>
                  </a:lnTo>
                  <a:lnTo>
                    <a:pt x="2341" y="16557"/>
                  </a:lnTo>
                  <a:lnTo>
                    <a:pt x="12161" y="35131"/>
                  </a:lnTo>
                  <a:lnTo>
                    <a:pt x="33652" y="52662"/>
                  </a:lnTo>
                  <a:lnTo>
                    <a:pt x="71005" y="58166"/>
                  </a:lnTo>
                  <a:lnTo>
                    <a:pt x="106785" y="54121"/>
                  </a:lnTo>
                  <a:lnTo>
                    <a:pt x="123834" y="46713"/>
                  </a:lnTo>
                  <a:lnTo>
                    <a:pt x="126762" y="30491"/>
                  </a:lnTo>
                  <a:lnTo>
                    <a:pt x="1201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defTabSz="829178"/>
              <a:endParaRPr sz="1632" kern="0">
                <a:solidFill>
                  <a:sysClr val="windowText" lastClr="000000"/>
                </a:solidFill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48826" y="252501"/>
            <a:ext cx="1199430" cy="140664"/>
          </a:xfrm>
          <a:prstGeom prst="rect">
            <a:avLst/>
          </a:prstGeom>
        </p:spPr>
        <p:txBody>
          <a:bodyPr vert="horz" wrap="square" lIns="0" tIns="14971" rIns="0" bIns="0" rtlCol="0">
            <a:spAutoFit/>
          </a:bodyPr>
          <a:lstStyle/>
          <a:p>
            <a:pPr marL="11516">
              <a:spcBef>
                <a:spcPts val="118"/>
              </a:spcBef>
            </a:pPr>
            <a:r>
              <a:rPr sz="816" spc="-9" dirty="0">
                <a:solidFill>
                  <a:srgbClr val="0B3B60"/>
                </a:solidFill>
                <a:latin typeface="Arial Black"/>
                <a:cs typeface="Arial Black"/>
              </a:rPr>
              <a:t>Gender</a:t>
            </a:r>
            <a:r>
              <a:rPr sz="816" spc="-36" dirty="0">
                <a:solidFill>
                  <a:srgbClr val="0B3B60"/>
                </a:solidFill>
                <a:latin typeface="Arial Black"/>
                <a:cs typeface="Arial Black"/>
              </a:rPr>
              <a:t> </a:t>
            </a:r>
            <a:r>
              <a:rPr sz="816" spc="-18" dirty="0">
                <a:solidFill>
                  <a:srgbClr val="0B3B60"/>
                </a:solidFill>
                <a:latin typeface="Arial Black"/>
                <a:cs typeface="Arial Black"/>
              </a:rPr>
              <a:t>Pay</a:t>
            </a:r>
            <a:r>
              <a:rPr sz="816" spc="-36" dirty="0">
                <a:solidFill>
                  <a:srgbClr val="0B3B60"/>
                </a:solidFill>
                <a:latin typeface="Arial Black"/>
                <a:cs typeface="Arial Black"/>
              </a:rPr>
              <a:t> </a:t>
            </a:r>
            <a:r>
              <a:rPr sz="816" spc="-18" dirty="0">
                <a:solidFill>
                  <a:srgbClr val="0B3B60"/>
                </a:solidFill>
                <a:latin typeface="Arial Black"/>
                <a:cs typeface="Arial Black"/>
              </a:rPr>
              <a:t>Gap</a:t>
            </a:r>
            <a:r>
              <a:rPr sz="816" spc="-36" dirty="0">
                <a:solidFill>
                  <a:srgbClr val="0B3B60"/>
                </a:solidFill>
                <a:latin typeface="Arial Black"/>
                <a:cs typeface="Arial Black"/>
              </a:rPr>
              <a:t> </a:t>
            </a:r>
            <a:r>
              <a:rPr sz="816" spc="-18" dirty="0">
                <a:solidFill>
                  <a:srgbClr val="0B3B60"/>
                </a:solidFill>
                <a:latin typeface="Arial Black"/>
                <a:cs typeface="Arial Black"/>
              </a:rPr>
              <a:t>202</a:t>
            </a:r>
            <a:r>
              <a:rPr lang="en-IE" sz="816" spc="-18" dirty="0">
                <a:solidFill>
                  <a:srgbClr val="0B3B60"/>
                </a:solidFill>
                <a:latin typeface="Arial Black"/>
                <a:cs typeface="Arial Black"/>
              </a:rPr>
              <a:t>3</a:t>
            </a:r>
            <a:endParaRPr sz="816" dirty="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87367" y="202964"/>
            <a:ext cx="777931" cy="205793"/>
          </a:xfrm>
          <a:prstGeom prst="rect">
            <a:avLst/>
          </a:prstGeom>
          <a:solidFill>
            <a:srgbClr val="F04E39"/>
          </a:solidFill>
        </p:spPr>
        <p:txBody>
          <a:bodyPr vert="horz" wrap="square" lIns="0" tIns="38004" rIns="0" bIns="0" rtlCol="0">
            <a:spAutoFit/>
          </a:bodyPr>
          <a:lstStyle/>
          <a:p>
            <a:pPr marR="116891" algn="r">
              <a:spcBef>
                <a:spcPts val="299"/>
              </a:spcBef>
            </a:pPr>
            <a:r>
              <a:rPr sz="1088" spc="-59" dirty="0">
                <a:solidFill>
                  <a:srgbClr val="FFFFFF"/>
                </a:solidFill>
                <a:latin typeface="Lucida Sans"/>
                <a:cs typeface="Lucida Sans"/>
              </a:rPr>
              <a:t>5</a:t>
            </a:r>
            <a:endParaRPr sz="1088">
              <a:latin typeface="Lucida Sans"/>
              <a:cs typeface="Lucida San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02083" y="202964"/>
            <a:ext cx="935555" cy="935555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933439" y="943803"/>
            <a:ext cx="2384465" cy="41635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spc="-113" dirty="0"/>
              <a:t>Initial</a:t>
            </a:r>
            <a:r>
              <a:rPr spc="-304" dirty="0"/>
              <a:t> </a:t>
            </a:r>
            <a:r>
              <a:rPr spc="-113" dirty="0"/>
              <a:t>findings</a:t>
            </a:r>
          </a:p>
        </p:txBody>
      </p:sp>
      <p:sp>
        <p:nvSpPr>
          <p:cNvPr id="6" name="object 6"/>
          <p:cNvSpPr/>
          <p:nvPr/>
        </p:nvSpPr>
        <p:spPr>
          <a:xfrm>
            <a:off x="1487363" y="1523430"/>
            <a:ext cx="3008652" cy="0"/>
          </a:xfrm>
          <a:custGeom>
            <a:avLst/>
            <a:gdLst/>
            <a:ahLst/>
            <a:cxnLst/>
            <a:rect l="l" t="t" r="r" b="b"/>
            <a:pathLst>
              <a:path w="3317875">
                <a:moveTo>
                  <a:pt x="0" y="0"/>
                </a:moveTo>
                <a:lnTo>
                  <a:pt x="3317608" y="0"/>
                </a:lnTo>
              </a:path>
            </a:pathLst>
          </a:custGeom>
          <a:ln w="12700">
            <a:solidFill>
              <a:srgbClr val="F2695A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7" name="object 7"/>
          <p:cNvSpPr txBox="1"/>
          <p:nvPr/>
        </p:nvSpPr>
        <p:spPr>
          <a:xfrm>
            <a:off x="1946661" y="1688819"/>
            <a:ext cx="7673349" cy="4298051"/>
          </a:xfrm>
          <a:prstGeom prst="rect">
            <a:avLst/>
          </a:prstGeom>
        </p:spPr>
        <p:txBody>
          <a:bodyPr vert="horz" wrap="square" lIns="0" tIns="52974" rIns="0" bIns="0" rtlCol="0">
            <a:spAutoFit/>
          </a:bodyPr>
          <a:lstStyle/>
          <a:p>
            <a:pPr marL="218235" indent="-206719">
              <a:spcBef>
                <a:spcPts val="416"/>
              </a:spcBef>
              <a:buChar char="•"/>
              <a:tabLst>
                <a:tab pos="218235" algn="l"/>
                <a:tab pos="218811" algn="l"/>
              </a:tabLst>
            </a:pPr>
            <a:endParaRPr lang="en-IE" sz="1451" spc="-109" dirty="0">
              <a:solidFill>
                <a:srgbClr val="F2695A"/>
              </a:solidFill>
              <a:latin typeface="Arial Black"/>
              <a:cs typeface="Arial Black"/>
            </a:endParaRPr>
          </a:p>
          <a:p>
            <a:pPr marL="270634" indent="-259118">
              <a:spcBef>
                <a:spcPts val="416"/>
              </a:spcBef>
              <a:buFont typeface="Arial" panose="020B0604020202020204" pitchFamily="34" charset="0"/>
              <a:buChar char="•"/>
              <a:tabLst>
                <a:tab pos="218235" algn="l"/>
                <a:tab pos="218811" algn="l"/>
              </a:tabLst>
            </a:pPr>
            <a:r>
              <a:rPr sz="1814" spc="-36" dirty="0">
                <a:solidFill>
                  <a:srgbClr val="FFFFFF"/>
                </a:solidFill>
              </a:rPr>
              <a:t>A comprehensive analysis was carried out across the business from the 1st of July 202</a:t>
            </a:r>
            <a:r>
              <a:rPr lang="en-IE" sz="1814" spc="-36" dirty="0">
                <a:solidFill>
                  <a:srgbClr val="FFFFFF"/>
                </a:solidFill>
              </a:rPr>
              <a:t>2</a:t>
            </a:r>
            <a:r>
              <a:rPr sz="1814" spc="-36" dirty="0">
                <a:solidFill>
                  <a:srgbClr val="FFFFFF"/>
                </a:solidFill>
              </a:rPr>
              <a:t> to the 30th June 202</a:t>
            </a:r>
            <a:r>
              <a:rPr lang="en-IE" sz="1814" spc="-36" dirty="0">
                <a:solidFill>
                  <a:srgbClr val="FFFFFF"/>
                </a:solidFill>
              </a:rPr>
              <a:t>3</a:t>
            </a:r>
            <a:r>
              <a:rPr sz="1814" spc="-36" dirty="0">
                <a:solidFill>
                  <a:srgbClr val="FFFFFF"/>
                </a:solidFill>
              </a:rPr>
              <a:t>.</a:t>
            </a:r>
            <a:endParaRPr lang="en-IE" sz="1814" spc="-36" dirty="0">
              <a:solidFill>
                <a:srgbClr val="FFFFFF"/>
              </a:solidFill>
            </a:endParaRPr>
          </a:p>
          <a:p>
            <a:pPr marL="270634" indent="-259118">
              <a:spcBef>
                <a:spcPts val="416"/>
              </a:spcBef>
              <a:buFont typeface="Arial" panose="020B0604020202020204" pitchFamily="34" charset="0"/>
              <a:buChar char="•"/>
              <a:tabLst>
                <a:tab pos="218235" algn="l"/>
                <a:tab pos="218811" algn="l"/>
              </a:tabLst>
            </a:pPr>
            <a:r>
              <a:rPr sz="1814" spc="-36" dirty="0">
                <a:solidFill>
                  <a:srgbClr val="FFFFFF"/>
                </a:solidFill>
                <a:cs typeface="Lucida Sans"/>
              </a:rPr>
              <a:t>The</a:t>
            </a:r>
            <a:r>
              <a:rPr sz="1814" spc="-59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18" dirty="0">
                <a:solidFill>
                  <a:srgbClr val="FFFFFF"/>
                </a:solidFill>
                <a:cs typeface="Lucida Sans"/>
              </a:rPr>
              <a:t>report</a:t>
            </a:r>
            <a:r>
              <a:rPr sz="1814" spc="-54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45" dirty="0">
                <a:solidFill>
                  <a:srgbClr val="FFFFFF"/>
                </a:solidFill>
                <a:cs typeface="Lucida Sans"/>
              </a:rPr>
              <a:t>is</a:t>
            </a:r>
            <a:r>
              <a:rPr sz="1814" spc="-59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23" dirty="0">
                <a:solidFill>
                  <a:srgbClr val="FFFFFF"/>
                </a:solidFill>
                <a:cs typeface="Lucida Sans"/>
              </a:rPr>
              <a:t>based</a:t>
            </a:r>
            <a:r>
              <a:rPr sz="1814" spc="-54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9" dirty="0">
                <a:solidFill>
                  <a:srgbClr val="FFFFFF"/>
                </a:solidFill>
                <a:cs typeface="Lucida Sans"/>
              </a:rPr>
              <a:t>on</a:t>
            </a:r>
            <a:r>
              <a:rPr sz="1814" spc="-54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18" dirty="0">
                <a:solidFill>
                  <a:srgbClr val="FFFFFF"/>
                </a:solidFill>
                <a:cs typeface="Lucida Sans"/>
              </a:rPr>
              <a:t>the</a:t>
            </a:r>
            <a:r>
              <a:rPr sz="1814" spc="-59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18" dirty="0">
                <a:solidFill>
                  <a:srgbClr val="FFFFFF"/>
                </a:solidFill>
                <a:cs typeface="Lucida Sans"/>
              </a:rPr>
              <a:t>hourly</a:t>
            </a:r>
            <a:r>
              <a:rPr sz="1814" spc="-54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18" dirty="0">
                <a:solidFill>
                  <a:srgbClr val="FFFFFF"/>
                </a:solidFill>
                <a:cs typeface="Lucida Sans"/>
              </a:rPr>
              <a:t>rates</a:t>
            </a:r>
            <a:r>
              <a:rPr sz="1814" spc="-54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27" dirty="0">
                <a:solidFill>
                  <a:srgbClr val="FFFFFF"/>
                </a:solidFill>
                <a:cs typeface="Lucida Sans"/>
              </a:rPr>
              <a:t>of</a:t>
            </a:r>
            <a:r>
              <a:rPr sz="1814" spc="-59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9" dirty="0">
                <a:solidFill>
                  <a:srgbClr val="FFFFFF"/>
                </a:solidFill>
                <a:cs typeface="Lucida Sans"/>
              </a:rPr>
              <a:t>pay</a:t>
            </a:r>
            <a:r>
              <a:rPr sz="1814" spc="-54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18" dirty="0">
                <a:solidFill>
                  <a:srgbClr val="FFFFFF"/>
                </a:solidFill>
                <a:cs typeface="Lucida Sans"/>
              </a:rPr>
              <a:t>and</a:t>
            </a:r>
            <a:r>
              <a:rPr sz="1814" spc="-54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23" dirty="0">
                <a:solidFill>
                  <a:srgbClr val="FFFFFF"/>
                </a:solidFill>
                <a:cs typeface="Lucida Sans"/>
              </a:rPr>
              <a:t>bonus</a:t>
            </a:r>
            <a:r>
              <a:rPr sz="1814" spc="-59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9" dirty="0">
                <a:solidFill>
                  <a:srgbClr val="FFFFFF"/>
                </a:solidFill>
                <a:cs typeface="Lucida Sans"/>
              </a:rPr>
              <a:t>pay</a:t>
            </a:r>
            <a:r>
              <a:rPr sz="1814" spc="-54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9" dirty="0">
                <a:solidFill>
                  <a:srgbClr val="FFFFFF"/>
                </a:solidFill>
                <a:cs typeface="Lucida Sans"/>
              </a:rPr>
              <a:t>between</a:t>
            </a:r>
            <a:r>
              <a:rPr sz="1814" spc="-54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9" dirty="0">
                <a:solidFill>
                  <a:srgbClr val="FFFFFF"/>
                </a:solidFill>
                <a:cs typeface="Lucida Sans"/>
              </a:rPr>
              <a:t>men</a:t>
            </a:r>
            <a:r>
              <a:rPr sz="1814" spc="-59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18" dirty="0">
                <a:solidFill>
                  <a:srgbClr val="FFFFFF"/>
                </a:solidFill>
                <a:cs typeface="Lucida Sans"/>
              </a:rPr>
              <a:t>and</a:t>
            </a:r>
            <a:r>
              <a:rPr sz="1814" spc="-54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9" dirty="0">
                <a:solidFill>
                  <a:srgbClr val="FFFFFF"/>
                </a:solidFill>
                <a:cs typeface="Lucida Sans"/>
              </a:rPr>
              <a:t>women.</a:t>
            </a:r>
            <a:endParaRPr lang="en-IE" sz="1814" spc="-9" dirty="0">
              <a:solidFill>
                <a:srgbClr val="FFFFFF"/>
              </a:solidFill>
              <a:cs typeface="Lucida Sans"/>
            </a:endParaRPr>
          </a:p>
          <a:p>
            <a:pPr marL="270634" marR="6334" indent="-259118">
              <a:lnSpc>
                <a:spcPct val="125000"/>
              </a:lnSpc>
              <a:spcBef>
                <a:spcPts val="997"/>
              </a:spcBef>
              <a:buFont typeface="Arial" panose="020B0604020202020204" pitchFamily="34" charset="0"/>
              <a:buChar char="•"/>
              <a:tabLst>
                <a:tab pos="218235" algn="l"/>
                <a:tab pos="218811" algn="l"/>
              </a:tabLst>
            </a:pPr>
            <a:r>
              <a:rPr lang="en-IE" sz="1814" dirty="0">
                <a:solidFill>
                  <a:srgbClr val="FFFFFF"/>
                </a:solidFill>
                <a:cs typeface="Lucida Sans"/>
              </a:rPr>
              <a:t>O</a:t>
            </a:r>
            <a:r>
              <a:rPr sz="1814" dirty="0">
                <a:solidFill>
                  <a:srgbClr val="FFFFFF"/>
                </a:solidFill>
                <a:cs typeface="Lucida Sans"/>
              </a:rPr>
              <a:t>ur</a:t>
            </a:r>
            <a:r>
              <a:rPr sz="1814" spc="-63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9" dirty="0">
                <a:solidFill>
                  <a:srgbClr val="FFFFFF"/>
                </a:solidFill>
                <a:cs typeface="Lucida Sans"/>
              </a:rPr>
              <a:t>data</a:t>
            </a:r>
            <a:r>
              <a:rPr sz="1814" spc="-59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27" dirty="0">
                <a:solidFill>
                  <a:srgbClr val="FFFFFF"/>
                </a:solidFill>
                <a:cs typeface="Lucida Sans"/>
              </a:rPr>
              <a:t>shows</a:t>
            </a:r>
            <a:r>
              <a:rPr sz="1814" spc="-59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18" dirty="0">
                <a:solidFill>
                  <a:srgbClr val="FFFFFF"/>
                </a:solidFill>
                <a:cs typeface="Lucida Sans"/>
              </a:rPr>
              <a:t>that</a:t>
            </a:r>
            <a:r>
              <a:rPr sz="1814" spc="-59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9" dirty="0">
                <a:solidFill>
                  <a:srgbClr val="FFFFFF"/>
                </a:solidFill>
                <a:cs typeface="Lucida Sans"/>
              </a:rPr>
              <a:t>there</a:t>
            </a:r>
            <a:r>
              <a:rPr sz="1814" spc="-59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45" dirty="0">
                <a:solidFill>
                  <a:srgbClr val="FFFFFF"/>
                </a:solidFill>
                <a:cs typeface="Lucida Sans"/>
              </a:rPr>
              <a:t>is</a:t>
            </a:r>
            <a:r>
              <a:rPr sz="1814" spc="-59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dirty="0">
                <a:solidFill>
                  <a:srgbClr val="FFFFFF"/>
                </a:solidFill>
                <a:cs typeface="Lucida Sans"/>
              </a:rPr>
              <a:t>a</a:t>
            </a:r>
            <a:r>
              <a:rPr sz="1814" spc="-63" dirty="0">
                <a:solidFill>
                  <a:srgbClr val="FFFFFF"/>
                </a:solidFill>
                <a:cs typeface="Lucida Sans"/>
              </a:rPr>
              <a:t> </a:t>
            </a:r>
            <a:r>
              <a:rPr lang="en-IE" sz="1814" b="1" spc="-77" dirty="0">
                <a:solidFill>
                  <a:srgbClr val="F2695A"/>
                </a:solidFill>
              </a:rPr>
              <a:t>29% mean gap </a:t>
            </a:r>
            <a:r>
              <a:rPr lang="en-IE" sz="1814" spc="-63" dirty="0">
                <a:solidFill>
                  <a:srgbClr val="FFFFFF"/>
                </a:solidFill>
                <a:cs typeface="Lucida Sans"/>
              </a:rPr>
              <a:t>(in </a:t>
            </a:r>
            <a:r>
              <a:rPr lang="en-IE" sz="1814" spc="-63" dirty="0">
                <a:solidFill>
                  <a:schemeClr val="bg1"/>
                </a:solidFill>
                <a:cs typeface="Lucida Sans"/>
              </a:rPr>
              <a:t>comparison to a </a:t>
            </a:r>
            <a:r>
              <a:rPr lang="en-IE" sz="1814" spc="-113" dirty="0">
                <a:solidFill>
                  <a:schemeClr val="bg1"/>
                </a:solidFill>
                <a:cs typeface="Arial Black"/>
              </a:rPr>
              <a:t>30</a:t>
            </a:r>
            <a:r>
              <a:rPr sz="1814" spc="-113" dirty="0">
                <a:solidFill>
                  <a:schemeClr val="bg1"/>
                </a:solidFill>
                <a:cs typeface="Arial Black"/>
              </a:rPr>
              <a:t>%</a:t>
            </a:r>
            <a:r>
              <a:rPr sz="1814" spc="-77" dirty="0">
                <a:solidFill>
                  <a:schemeClr val="bg1"/>
                </a:solidFill>
                <a:cs typeface="Arial Black"/>
              </a:rPr>
              <a:t> </a:t>
            </a:r>
            <a:r>
              <a:rPr sz="1814" spc="-54" dirty="0">
                <a:solidFill>
                  <a:schemeClr val="bg1"/>
                </a:solidFill>
                <a:cs typeface="Arial Black"/>
              </a:rPr>
              <a:t>mean</a:t>
            </a:r>
            <a:r>
              <a:rPr sz="1814" spc="-77" dirty="0">
                <a:solidFill>
                  <a:schemeClr val="bg1"/>
                </a:solidFill>
                <a:cs typeface="Arial Black"/>
              </a:rPr>
              <a:t> gap</a:t>
            </a:r>
            <a:r>
              <a:rPr lang="en-IE" sz="1814" spc="-77" dirty="0">
                <a:solidFill>
                  <a:schemeClr val="bg1"/>
                </a:solidFill>
                <a:cs typeface="Arial Black"/>
              </a:rPr>
              <a:t> in 2022)</a:t>
            </a:r>
            <a:r>
              <a:rPr sz="1814" spc="-77" dirty="0">
                <a:solidFill>
                  <a:schemeClr val="bg1"/>
                </a:solidFill>
                <a:cs typeface="Arial Black"/>
              </a:rPr>
              <a:t> </a:t>
            </a:r>
            <a:r>
              <a:rPr sz="1814" b="1" spc="-45" dirty="0">
                <a:solidFill>
                  <a:srgbClr val="F2695A"/>
                </a:solidFill>
                <a:cs typeface="Arial Black"/>
              </a:rPr>
              <a:t>and</a:t>
            </a:r>
            <a:r>
              <a:rPr sz="1814" b="1" spc="-77" dirty="0">
                <a:solidFill>
                  <a:srgbClr val="F2695A"/>
                </a:solidFill>
                <a:cs typeface="Arial Black"/>
              </a:rPr>
              <a:t> </a:t>
            </a:r>
            <a:r>
              <a:rPr sz="1814" b="1" spc="-82" dirty="0">
                <a:solidFill>
                  <a:srgbClr val="F2695A"/>
                </a:solidFill>
                <a:cs typeface="Arial Black"/>
              </a:rPr>
              <a:t>a</a:t>
            </a:r>
            <a:r>
              <a:rPr sz="1814" b="1" spc="-77" dirty="0">
                <a:solidFill>
                  <a:srgbClr val="F2695A"/>
                </a:solidFill>
                <a:cs typeface="Arial Black"/>
              </a:rPr>
              <a:t> </a:t>
            </a:r>
            <a:r>
              <a:rPr lang="en-IE" sz="1814" b="1" spc="-77" dirty="0">
                <a:solidFill>
                  <a:srgbClr val="F2695A"/>
                </a:solidFill>
                <a:cs typeface="Arial Black"/>
              </a:rPr>
              <a:t>30% median gap in hourly remuneration </a:t>
            </a:r>
            <a:r>
              <a:rPr lang="en-IE" sz="1814" spc="-77" dirty="0">
                <a:solidFill>
                  <a:schemeClr val="bg1"/>
                </a:solidFill>
                <a:cs typeface="Arial Black"/>
              </a:rPr>
              <a:t>(in comparison to a </a:t>
            </a:r>
            <a:r>
              <a:rPr lang="en-IE" sz="1814" spc="-113" dirty="0">
                <a:solidFill>
                  <a:schemeClr val="bg1"/>
                </a:solidFill>
                <a:cs typeface="Arial Black"/>
              </a:rPr>
              <a:t>28</a:t>
            </a:r>
            <a:r>
              <a:rPr sz="1814" spc="-113" dirty="0">
                <a:solidFill>
                  <a:schemeClr val="bg1"/>
                </a:solidFill>
                <a:cs typeface="Arial Black"/>
              </a:rPr>
              <a:t>%</a:t>
            </a:r>
            <a:r>
              <a:rPr sz="1814" spc="-77" dirty="0">
                <a:solidFill>
                  <a:schemeClr val="bg1"/>
                </a:solidFill>
                <a:cs typeface="Arial Black"/>
              </a:rPr>
              <a:t> </a:t>
            </a:r>
            <a:r>
              <a:rPr sz="1814" spc="-50" dirty="0">
                <a:solidFill>
                  <a:schemeClr val="bg1"/>
                </a:solidFill>
                <a:cs typeface="Arial Black"/>
              </a:rPr>
              <a:t>median</a:t>
            </a:r>
            <a:r>
              <a:rPr sz="1814" spc="-77" dirty="0">
                <a:solidFill>
                  <a:schemeClr val="bg1"/>
                </a:solidFill>
                <a:cs typeface="Arial Black"/>
              </a:rPr>
              <a:t> gap</a:t>
            </a:r>
            <a:r>
              <a:rPr lang="en-IE" sz="1814" spc="-77" dirty="0">
                <a:solidFill>
                  <a:schemeClr val="bg1"/>
                </a:solidFill>
                <a:cs typeface="Arial Black"/>
              </a:rPr>
              <a:t> in 2022)</a:t>
            </a:r>
            <a:r>
              <a:rPr sz="1814" spc="-77" dirty="0">
                <a:solidFill>
                  <a:schemeClr val="bg1"/>
                </a:solidFill>
                <a:cs typeface="Arial Black"/>
              </a:rPr>
              <a:t> </a:t>
            </a:r>
            <a:r>
              <a:rPr lang="en-IE" sz="1814" spc="-77" dirty="0">
                <a:solidFill>
                  <a:schemeClr val="bg1"/>
                </a:solidFill>
                <a:cs typeface="Arial Black"/>
              </a:rPr>
              <a:t>.</a:t>
            </a:r>
          </a:p>
          <a:p>
            <a:pPr marL="270634" marR="6334" indent="-259118">
              <a:lnSpc>
                <a:spcPct val="125000"/>
              </a:lnSpc>
              <a:spcBef>
                <a:spcPts val="997"/>
              </a:spcBef>
              <a:buFont typeface="Arial" panose="020B0604020202020204" pitchFamily="34" charset="0"/>
              <a:buChar char="•"/>
              <a:tabLst>
                <a:tab pos="218235" algn="l"/>
                <a:tab pos="218811" algn="l"/>
              </a:tabLst>
            </a:pPr>
            <a:r>
              <a:rPr sz="1814" spc="-36" dirty="0">
                <a:solidFill>
                  <a:srgbClr val="FFFFFF"/>
                </a:solidFill>
                <a:cs typeface="Lucida Sans"/>
              </a:rPr>
              <a:t>Following</a:t>
            </a:r>
            <a:r>
              <a:rPr sz="1814" spc="-59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18" dirty="0">
                <a:solidFill>
                  <a:srgbClr val="FFFFFF"/>
                </a:solidFill>
                <a:cs typeface="Lucida Sans"/>
              </a:rPr>
              <a:t>this </a:t>
            </a:r>
            <a:r>
              <a:rPr sz="1814" spc="-41" dirty="0">
                <a:solidFill>
                  <a:srgbClr val="FFFFFF"/>
                </a:solidFill>
                <a:cs typeface="Lucida Sans"/>
              </a:rPr>
              <a:t>exercise,</a:t>
            </a:r>
            <a:r>
              <a:rPr sz="1814" spc="-54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dirty="0">
                <a:solidFill>
                  <a:srgbClr val="FFFFFF"/>
                </a:solidFill>
                <a:cs typeface="Lucida Sans"/>
              </a:rPr>
              <a:t>we</a:t>
            </a:r>
            <a:r>
              <a:rPr sz="1814" spc="-50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dirty="0">
                <a:solidFill>
                  <a:srgbClr val="FFFFFF"/>
                </a:solidFill>
                <a:cs typeface="Lucida Sans"/>
              </a:rPr>
              <a:t>are</a:t>
            </a:r>
            <a:r>
              <a:rPr sz="1814" spc="-54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23" dirty="0">
                <a:solidFill>
                  <a:srgbClr val="FFFFFF"/>
                </a:solidFill>
                <a:cs typeface="Lucida Sans"/>
              </a:rPr>
              <a:t>clear</a:t>
            </a:r>
            <a:r>
              <a:rPr sz="1814" spc="-50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18" dirty="0">
                <a:solidFill>
                  <a:srgbClr val="FFFFFF"/>
                </a:solidFill>
                <a:cs typeface="Lucida Sans"/>
              </a:rPr>
              <a:t>that</a:t>
            </a:r>
            <a:r>
              <a:rPr sz="1814" spc="-50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9" dirty="0">
                <a:solidFill>
                  <a:srgbClr val="FFFFFF"/>
                </a:solidFill>
                <a:cs typeface="Lucida Sans"/>
              </a:rPr>
              <a:t>our</a:t>
            </a:r>
            <a:r>
              <a:rPr sz="1814" spc="-54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9" dirty="0">
                <a:solidFill>
                  <a:srgbClr val="FFFFFF"/>
                </a:solidFill>
                <a:cs typeface="Lucida Sans"/>
              </a:rPr>
              <a:t>pay</a:t>
            </a:r>
            <a:r>
              <a:rPr sz="1814" spc="-50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41" dirty="0">
                <a:solidFill>
                  <a:srgbClr val="FFFFFF"/>
                </a:solidFill>
                <a:cs typeface="Lucida Sans"/>
              </a:rPr>
              <a:t>gap</a:t>
            </a:r>
            <a:r>
              <a:rPr sz="1814" spc="-54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27" dirty="0">
                <a:solidFill>
                  <a:srgbClr val="FFFFFF"/>
                </a:solidFill>
                <a:cs typeface="Lucida Sans"/>
              </a:rPr>
              <a:t>arises</a:t>
            </a:r>
            <a:r>
              <a:rPr sz="1814" spc="-50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18" dirty="0">
                <a:solidFill>
                  <a:srgbClr val="FFFFFF"/>
                </a:solidFill>
                <a:cs typeface="Lucida Sans"/>
              </a:rPr>
              <a:t>as</a:t>
            </a:r>
            <a:r>
              <a:rPr sz="1814" spc="-50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dirty="0">
                <a:solidFill>
                  <a:srgbClr val="FFFFFF"/>
                </a:solidFill>
                <a:cs typeface="Lucida Sans"/>
              </a:rPr>
              <a:t>a</a:t>
            </a:r>
            <a:r>
              <a:rPr sz="1814" spc="-54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27" dirty="0">
                <a:solidFill>
                  <a:srgbClr val="FFFFFF"/>
                </a:solidFill>
                <a:cs typeface="Lucida Sans"/>
              </a:rPr>
              <a:t>result</a:t>
            </a:r>
            <a:r>
              <a:rPr sz="1814" spc="-50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27" dirty="0">
                <a:solidFill>
                  <a:srgbClr val="FFFFFF"/>
                </a:solidFill>
                <a:cs typeface="Lucida Sans"/>
              </a:rPr>
              <a:t>of</a:t>
            </a:r>
            <a:r>
              <a:rPr sz="1814" spc="-50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dirty="0">
                <a:solidFill>
                  <a:srgbClr val="FFFFFF"/>
                </a:solidFill>
                <a:cs typeface="Lucida Sans"/>
              </a:rPr>
              <a:t>a</a:t>
            </a:r>
            <a:r>
              <a:rPr sz="1814" spc="-54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18" dirty="0">
                <a:solidFill>
                  <a:srgbClr val="FFFFFF"/>
                </a:solidFill>
                <a:cs typeface="Lucida Sans"/>
              </a:rPr>
              <a:t>greater</a:t>
            </a:r>
            <a:r>
              <a:rPr sz="1814" spc="-50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23" dirty="0">
                <a:solidFill>
                  <a:srgbClr val="FFFFFF"/>
                </a:solidFill>
                <a:cs typeface="Lucida Sans"/>
              </a:rPr>
              <a:t>proportion</a:t>
            </a:r>
            <a:r>
              <a:rPr sz="1814" spc="-54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27" dirty="0">
                <a:solidFill>
                  <a:srgbClr val="FFFFFF"/>
                </a:solidFill>
                <a:cs typeface="Lucida Sans"/>
              </a:rPr>
              <a:t>of</a:t>
            </a:r>
            <a:r>
              <a:rPr sz="1814" spc="-50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23" dirty="0">
                <a:solidFill>
                  <a:srgbClr val="FFFFFF"/>
                </a:solidFill>
                <a:cs typeface="Lucida Sans"/>
              </a:rPr>
              <a:t>males</a:t>
            </a:r>
            <a:r>
              <a:rPr sz="1814" spc="-50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27" dirty="0">
                <a:solidFill>
                  <a:srgbClr val="FFFFFF"/>
                </a:solidFill>
                <a:cs typeface="Lucida Sans"/>
              </a:rPr>
              <a:t>in</a:t>
            </a:r>
            <a:r>
              <a:rPr sz="1814" spc="-54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23" dirty="0">
                <a:solidFill>
                  <a:srgbClr val="FFFFFF"/>
                </a:solidFill>
                <a:cs typeface="Lucida Sans"/>
              </a:rPr>
              <a:t>senior</a:t>
            </a:r>
            <a:r>
              <a:rPr sz="1814" spc="-50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32" dirty="0">
                <a:solidFill>
                  <a:srgbClr val="FFFFFF"/>
                </a:solidFill>
                <a:cs typeface="Lucida Sans"/>
              </a:rPr>
              <a:t>positions</a:t>
            </a:r>
            <a:r>
              <a:rPr sz="1814" spc="-54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27" dirty="0">
                <a:solidFill>
                  <a:srgbClr val="FFFFFF"/>
                </a:solidFill>
                <a:cs typeface="Lucida Sans"/>
              </a:rPr>
              <a:t>in</a:t>
            </a:r>
            <a:r>
              <a:rPr sz="1814" spc="-50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9" dirty="0">
                <a:solidFill>
                  <a:srgbClr val="FFFFFF"/>
                </a:solidFill>
                <a:cs typeface="Lucida Sans"/>
              </a:rPr>
              <a:t>specific areas</a:t>
            </a:r>
            <a:r>
              <a:rPr sz="1814" spc="-45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27" dirty="0">
                <a:solidFill>
                  <a:srgbClr val="FFFFFF"/>
                </a:solidFill>
                <a:cs typeface="Lucida Sans"/>
              </a:rPr>
              <a:t>of</a:t>
            </a:r>
            <a:r>
              <a:rPr sz="1814" spc="-45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18" dirty="0">
                <a:solidFill>
                  <a:srgbClr val="FFFFFF"/>
                </a:solidFill>
                <a:cs typeface="Lucida Sans"/>
              </a:rPr>
              <a:t>the</a:t>
            </a:r>
            <a:r>
              <a:rPr sz="1814" spc="-45" dirty="0">
                <a:solidFill>
                  <a:srgbClr val="FFFFFF"/>
                </a:solidFill>
                <a:cs typeface="Lucida Sans"/>
              </a:rPr>
              <a:t> </a:t>
            </a:r>
            <a:r>
              <a:rPr sz="1814" spc="-32" dirty="0">
                <a:solidFill>
                  <a:srgbClr val="FFFFFF"/>
                </a:solidFill>
                <a:cs typeface="Lucida Sans"/>
              </a:rPr>
              <a:t>business.</a:t>
            </a:r>
            <a:r>
              <a:rPr sz="1814" spc="-50" dirty="0">
                <a:solidFill>
                  <a:srgbClr val="FFFFFF"/>
                </a:solidFill>
                <a:cs typeface="Lucida Sans"/>
              </a:rPr>
              <a:t> </a:t>
            </a:r>
            <a:endParaRPr lang="en-IE" sz="1814" spc="-50" dirty="0">
              <a:solidFill>
                <a:srgbClr val="FFFFFF"/>
              </a:solidFill>
              <a:cs typeface="Lucida Sans"/>
            </a:endParaRPr>
          </a:p>
          <a:p>
            <a:pPr marL="270634" marR="6334" indent="-259118">
              <a:lnSpc>
                <a:spcPct val="125000"/>
              </a:lnSpc>
              <a:spcBef>
                <a:spcPts val="997"/>
              </a:spcBef>
              <a:buFont typeface="Arial" panose="020B0604020202020204" pitchFamily="34" charset="0"/>
              <a:buChar char="•"/>
              <a:tabLst>
                <a:tab pos="218235" algn="l"/>
                <a:tab pos="218811" algn="l"/>
              </a:tabLst>
            </a:pPr>
            <a:r>
              <a:rPr sz="1814" b="1" spc="-68" dirty="0">
                <a:solidFill>
                  <a:srgbClr val="F2695A"/>
                </a:solidFill>
                <a:cs typeface="Arial Black"/>
              </a:rPr>
              <a:t>We</a:t>
            </a:r>
            <a:r>
              <a:rPr sz="1814" b="1" spc="-63" dirty="0">
                <a:solidFill>
                  <a:srgbClr val="F2695A"/>
                </a:solidFill>
                <a:cs typeface="Arial Black"/>
              </a:rPr>
              <a:t> </a:t>
            </a:r>
            <a:r>
              <a:rPr sz="1814" b="1" spc="-54" dirty="0">
                <a:solidFill>
                  <a:srgbClr val="F2695A"/>
                </a:solidFill>
                <a:cs typeface="Arial Black"/>
              </a:rPr>
              <a:t>are</a:t>
            </a:r>
            <a:r>
              <a:rPr sz="1814" b="1" spc="-59" dirty="0">
                <a:solidFill>
                  <a:srgbClr val="F2695A"/>
                </a:solidFill>
                <a:cs typeface="Arial Black"/>
              </a:rPr>
              <a:t> </a:t>
            </a:r>
            <a:r>
              <a:rPr sz="1814" b="1" spc="-68" dirty="0">
                <a:solidFill>
                  <a:srgbClr val="F2695A"/>
                </a:solidFill>
                <a:cs typeface="Arial Black"/>
              </a:rPr>
              <a:t>satisfied</a:t>
            </a:r>
            <a:r>
              <a:rPr sz="1814" b="1" spc="-63" dirty="0">
                <a:solidFill>
                  <a:srgbClr val="F2695A"/>
                </a:solidFill>
                <a:cs typeface="Arial Black"/>
              </a:rPr>
              <a:t> </a:t>
            </a:r>
            <a:r>
              <a:rPr sz="1814" b="1" spc="-36" dirty="0">
                <a:solidFill>
                  <a:srgbClr val="F2695A"/>
                </a:solidFill>
                <a:cs typeface="Arial Black"/>
              </a:rPr>
              <a:t>that</a:t>
            </a:r>
            <a:r>
              <a:rPr sz="1814" b="1" spc="-63" dirty="0">
                <a:solidFill>
                  <a:srgbClr val="F2695A"/>
                </a:solidFill>
                <a:cs typeface="Arial Black"/>
              </a:rPr>
              <a:t> </a:t>
            </a:r>
            <a:r>
              <a:rPr sz="1814" b="1" spc="-100" dirty="0">
                <a:solidFill>
                  <a:srgbClr val="F2695A"/>
                </a:solidFill>
                <a:cs typeface="Arial Black"/>
              </a:rPr>
              <a:t>we</a:t>
            </a:r>
            <a:r>
              <a:rPr sz="1814" b="1" spc="-63" dirty="0">
                <a:solidFill>
                  <a:srgbClr val="F2695A"/>
                </a:solidFill>
                <a:cs typeface="Arial Black"/>
              </a:rPr>
              <a:t> have </a:t>
            </a:r>
            <a:r>
              <a:rPr sz="1814" b="1" spc="-59" dirty="0">
                <a:solidFill>
                  <a:srgbClr val="F2695A"/>
                </a:solidFill>
                <a:cs typeface="Arial Black"/>
              </a:rPr>
              <a:t>pay</a:t>
            </a:r>
            <a:r>
              <a:rPr sz="1814" b="1" spc="-63" dirty="0">
                <a:solidFill>
                  <a:srgbClr val="F2695A"/>
                </a:solidFill>
                <a:cs typeface="Arial Black"/>
              </a:rPr>
              <a:t> </a:t>
            </a:r>
            <a:r>
              <a:rPr sz="1814" b="1" spc="-41" dirty="0">
                <a:solidFill>
                  <a:srgbClr val="F2695A"/>
                </a:solidFill>
                <a:cs typeface="Arial Black"/>
              </a:rPr>
              <a:t>parity</a:t>
            </a:r>
            <a:r>
              <a:rPr sz="1814" b="1" spc="-59" dirty="0">
                <a:solidFill>
                  <a:srgbClr val="F2695A"/>
                </a:solidFill>
                <a:cs typeface="Arial Black"/>
              </a:rPr>
              <a:t> </a:t>
            </a:r>
            <a:r>
              <a:rPr sz="1814" b="1" spc="-23" dirty="0">
                <a:solidFill>
                  <a:srgbClr val="F2695A"/>
                </a:solidFill>
                <a:cs typeface="Arial Black"/>
              </a:rPr>
              <a:t>for</a:t>
            </a:r>
            <a:r>
              <a:rPr sz="1814" b="1" spc="-63" dirty="0">
                <a:solidFill>
                  <a:srgbClr val="F2695A"/>
                </a:solidFill>
                <a:cs typeface="Arial Black"/>
              </a:rPr>
              <a:t> </a:t>
            </a:r>
            <a:r>
              <a:rPr sz="1814" b="1" spc="-45" dirty="0">
                <a:solidFill>
                  <a:srgbClr val="F2695A"/>
                </a:solidFill>
                <a:cs typeface="Arial Black"/>
              </a:rPr>
              <a:t>men</a:t>
            </a:r>
            <a:r>
              <a:rPr sz="1814" b="1" spc="-63" dirty="0">
                <a:solidFill>
                  <a:srgbClr val="F2695A"/>
                </a:solidFill>
                <a:cs typeface="Arial Black"/>
              </a:rPr>
              <a:t> </a:t>
            </a:r>
            <a:r>
              <a:rPr sz="1814" b="1" spc="-45" dirty="0">
                <a:solidFill>
                  <a:srgbClr val="F2695A"/>
                </a:solidFill>
                <a:cs typeface="Arial Black"/>
              </a:rPr>
              <a:t>and</a:t>
            </a:r>
            <a:r>
              <a:rPr sz="1814" b="1" spc="-63" dirty="0">
                <a:solidFill>
                  <a:srgbClr val="F2695A"/>
                </a:solidFill>
                <a:cs typeface="Arial Black"/>
              </a:rPr>
              <a:t> women </a:t>
            </a:r>
            <a:r>
              <a:rPr sz="1814" b="1" spc="-27" dirty="0">
                <a:solidFill>
                  <a:srgbClr val="F2695A"/>
                </a:solidFill>
                <a:cs typeface="Arial Black"/>
              </a:rPr>
              <a:t>in</a:t>
            </a:r>
            <a:r>
              <a:rPr sz="1814" b="1" spc="-59" dirty="0">
                <a:solidFill>
                  <a:srgbClr val="F2695A"/>
                </a:solidFill>
                <a:cs typeface="Arial Black"/>
              </a:rPr>
              <a:t> </a:t>
            </a:r>
            <a:r>
              <a:rPr sz="1814" b="1" spc="-68" dirty="0">
                <a:solidFill>
                  <a:srgbClr val="F2695A"/>
                </a:solidFill>
                <a:cs typeface="Arial Black"/>
              </a:rPr>
              <a:t>comparable</a:t>
            </a:r>
            <a:r>
              <a:rPr sz="1814" b="1" spc="-63" dirty="0">
                <a:solidFill>
                  <a:srgbClr val="F2695A"/>
                </a:solidFill>
                <a:cs typeface="Arial Black"/>
              </a:rPr>
              <a:t> </a:t>
            </a:r>
            <a:r>
              <a:rPr sz="1814" b="1" spc="-9" dirty="0">
                <a:solidFill>
                  <a:srgbClr val="F2695A"/>
                </a:solidFill>
                <a:cs typeface="Arial Black"/>
              </a:rPr>
              <a:t>roles. </a:t>
            </a:r>
            <a:r>
              <a:rPr sz="1814" b="1" spc="-91" dirty="0">
                <a:solidFill>
                  <a:srgbClr val="F2695A"/>
                </a:solidFill>
                <a:cs typeface="Arial Black"/>
              </a:rPr>
              <a:t>Employees</a:t>
            </a:r>
            <a:r>
              <a:rPr sz="1814" b="1" spc="-59" dirty="0">
                <a:solidFill>
                  <a:srgbClr val="F2695A"/>
                </a:solidFill>
                <a:cs typeface="Arial Black"/>
              </a:rPr>
              <a:t> </a:t>
            </a:r>
            <a:r>
              <a:rPr sz="1814" b="1" spc="-54" dirty="0">
                <a:solidFill>
                  <a:srgbClr val="F2695A"/>
                </a:solidFill>
                <a:cs typeface="Arial Black"/>
              </a:rPr>
              <a:t>are </a:t>
            </a:r>
            <a:r>
              <a:rPr sz="1814" b="1" spc="-50" dirty="0">
                <a:solidFill>
                  <a:srgbClr val="F2695A"/>
                </a:solidFill>
                <a:cs typeface="Arial Black"/>
              </a:rPr>
              <a:t>paid</a:t>
            </a:r>
            <a:r>
              <a:rPr sz="1814" b="1" spc="-54" dirty="0">
                <a:solidFill>
                  <a:srgbClr val="F2695A"/>
                </a:solidFill>
                <a:cs typeface="Arial Black"/>
              </a:rPr>
              <a:t> </a:t>
            </a:r>
            <a:r>
              <a:rPr sz="1814" b="1" spc="-41" dirty="0">
                <a:solidFill>
                  <a:srgbClr val="F2695A"/>
                </a:solidFill>
                <a:cs typeface="Arial Black"/>
              </a:rPr>
              <a:t>on</a:t>
            </a:r>
            <a:r>
              <a:rPr sz="1814" b="1" spc="-54" dirty="0">
                <a:solidFill>
                  <a:srgbClr val="F2695A"/>
                </a:solidFill>
                <a:cs typeface="Arial Black"/>
              </a:rPr>
              <a:t> </a:t>
            </a:r>
            <a:r>
              <a:rPr sz="1814" b="1" spc="-82" dirty="0">
                <a:solidFill>
                  <a:srgbClr val="F2695A"/>
                </a:solidFill>
                <a:cs typeface="Arial Black"/>
              </a:rPr>
              <a:t>a</a:t>
            </a:r>
            <a:r>
              <a:rPr sz="1814" b="1" spc="-59" dirty="0">
                <a:solidFill>
                  <a:srgbClr val="F2695A"/>
                </a:solidFill>
                <a:cs typeface="Arial Black"/>
              </a:rPr>
              <a:t> </a:t>
            </a:r>
            <a:r>
              <a:rPr sz="1814" b="1" spc="-63" dirty="0">
                <a:solidFill>
                  <a:srgbClr val="F2695A"/>
                </a:solidFill>
                <a:cs typeface="Arial Black"/>
              </a:rPr>
              <a:t>salary</a:t>
            </a:r>
            <a:r>
              <a:rPr sz="1814" b="1" spc="-54" dirty="0">
                <a:solidFill>
                  <a:srgbClr val="F2695A"/>
                </a:solidFill>
                <a:cs typeface="Arial Black"/>
              </a:rPr>
              <a:t> </a:t>
            </a:r>
            <a:r>
              <a:rPr sz="1814" b="1" spc="-50" dirty="0">
                <a:solidFill>
                  <a:srgbClr val="F2695A"/>
                </a:solidFill>
                <a:cs typeface="Arial Black"/>
              </a:rPr>
              <a:t>band</a:t>
            </a:r>
            <a:r>
              <a:rPr sz="1814" b="1" spc="-54" dirty="0">
                <a:solidFill>
                  <a:srgbClr val="F2695A"/>
                </a:solidFill>
                <a:cs typeface="Arial Black"/>
              </a:rPr>
              <a:t> </a:t>
            </a:r>
            <a:r>
              <a:rPr sz="1814" b="1" spc="-68" dirty="0">
                <a:solidFill>
                  <a:srgbClr val="F2695A"/>
                </a:solidFill>
                <a:cs typeface="Arial Black"/>
              </a:rPr>
              <a:t>applicable</a:t>
            </a:r>
            <a:r>
              <a:rPr sz="1814" b="1" spc="-54" dirty="0">
                <a:solidFill>
                  <a:srgbClr val="F2695A"/>
                </a:solidFill>
                <a:cs typeface="Arial Black"/>
              </a:rPr>
              <a:t> </a:t>
            </a:r>
            <a:r>
              <a:rPr sz="1814" b="1" spc="-41" dirty="0">
                <a:solidFill>
                  <a:srgbClr val="F2695A"/>
                </a:solidFill>
                <a:cs typeface="Arial Black"/>
              </a:rPr>
              <a:t>to</a:t>
            </a:r>
            <a:r>
              <a:rPr sz="1814" b="1" spc="-59" dirty="0">
                <a:solidFill>
                  <a:srgbClr val="F2695A"/>
                </a:solidFill>
                <a:cs typeface="Arial Black"/>
              </a:rPr>
              <a:t> </a:t>
            </a:r>
            <a:r>
              <a:rPr sz="1814" b="1" spc="-36" dirty="0">
                <a:solidFill>
                  <a:srgbClr val="F2695A"/>
                </a:solidFill>
                <a:cs typeface="Arial Black"/>
              </a:rPr>
              <a:t>their</a:t>
            </a:r>
            <a:r>
              <a:rPr sz="1814" b="1" spc="-54" dirty="0">
                <a:solidFill>
                  <a:srgbClr val="F2695A"/>
                </a:solidFill>
                <a:cs typeface="Arial Black"/>
              </a:rPr>
              <a:t> </a:t>
            </a:r>
            <a:r>
              <a:rPr sz="1814" b="1" spc="-9" dirty="0">
                <a:solidFill>
                  <a:srgbClr val="F2695A"/>
                </a:solidFill>
                <a:cs typeface="Arial Black"/>
              </a:rPr>
              <a:t>role.</a:t>
            </a:r>
            <a:endParaRPr sz="1814" b="1" dirty="0">
              <a:cs typeface="Arial Blac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68C0E-A21F-2B39-5617-FBE14057D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713" y="935156"/>
            <a:ext cx="7453396" cy="404684"/>
          </a:xfrm>
        </p:spPr>
        <p:txBody>
          <a:bodyPr/>
          <a:lstStyle/>
          <a:p>
            <a:pPr algn="ctr"/>
            <a:r>
              <a:rPr lang="en-IE" dirty="0"/>
              <a:t>Quartiles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443129-EC67-5476-A440-2AE453B4975A}"/>
              </a:ext>
            </a:extLst>
          </p:cNvPr>
          <p:cNvSpPr txBox="1"/>
          <p:nvPr/>
        </p:nvSpPr>
        <p:spPr>
          <a:xfrm>
            <a:off x="439253" y="1545709"/>
            <a:ext cx="4961158" cy="3421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516" marR="4607">
              <a:lnSpc>
                <a:spcPct val="125000"/>
              </a:lnSpc>
              <a:tabLst>
                <a:tab pos="218235" algn="l"/>
                <a:tab pos="218811" algn="l"/>
              </a:tabLst>
            </a:pPr>
            <a:endParaRPr lang="en-US" sz="1451" spc="-36" dirty="0">
              <a:solidFill>
                <a:srgbClr val="FFFFFF"/>
              </a:solidFill>
              <a:latin typeface="+mj-lt"/>
              <a:cs typeface="Lucida Sans"/>
            </a:endParaRPr>
          </a:p>
          <a:p>
            <a:pPr marL="11516" marR="4607">
              <a:lnSpc>
                <a:spcPct val="125000"/>
              </a:lnSpc>
              <a:tabLst>
                <a:tab pos="218235" algn="l"/>
                <a:tab pos="218811" algn="l"/>
              </a:tabLst>
            </a:pPr>
            <a:endParaRPr lang="en-US" sz="1451" spc="-54" dirty="0">
              <a:solidFill>
                <a:srgbClr val="FFFFFF"/>
              </a:solidFill>
              <a:latin typeface="+mj-lt"/>
              <a:cs typeface="Arial Black"/>
            </a:endParaRPr>
          </a:p>
          <a:p>
            <a:pPr marL="11516" marR="4607">
              <a:lnSpc>
                <a:spcPct val="125000"/>
              </a:lnSpc>
              <a:tabLst>
                <a:tab pos="218235" algn="l"/>
                <a:tab pos="218811" algn="l"/>
              </a:tabLst>
            </a:pPr>
            <a:r>
              <a:rPr lang="en-US" sz="1451" spc="-54" dirty="0">
                <a:solidFill>
                  <a:srgbClr val="FFFFFF"/>
                </a:solidFill>
                <a:latin typeface="+mj-lt"/>
                <a:cs typeface="Arial Black"/>
              </a:rPr>
              <a:t>In quartile 1 we have a representation of  </a:t>
            </a:r>
            <a:r>
              <a:rPr lang="en-US" sz="1451" spc="-100" dirty="0">
                <a:solidFill>
                  <a:srgbClr val="F2695A"/>
                </a:solidFill>
                <a:latin typeface="+mj-lt"/>
                <a:cs typeface="Arial Black"/>
              </a:rPr>
              <a:t>54%</a:t>
            </a:r>
            <a:r>
              <a:rPr lang="en-US" sz="1451" spc="-63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451" spc="-45" dirty="0">
                <a:solidFill>
                  <a:srgbClr val="F2695A"/>
                </a:solidFill>
                <a:latin typeface="+mj-lt"/>
                <a:cs typeface="Arial Black"/>
              </a:rPr>
              <a:t>men</a:t>
            </a:r>
            <a:r>
              <a:rPr lang="en-US" sz="1451" spc="-63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451" spc="-23" dirty="0">
                <a:solidFill>
                  <a:srgbClr val="F2695A"/>
                </a:solidFill>
                <a:latin typeface="+mj-lt"/>
                <a:cs typeface="Arial Black"/>
              </a:rPr>
              <a:t>and </a:t>
            </a:r>
            <a:r>
              <a:rPr lang="en-US" sz="1451" spc="-113" dirty="0">
                <a:solidFill>
                  <a:srgbClr val="F2695A"/>
                </a:solidFill>
                <a:latin typeface="+mj-lt"/>
                <a:cs typeface="Arial Black"/>
              </a:rPr>
              <a:t>46%</a:t>
            </a:r>
            <a:r>
              <a:rPr lang="en-US" sz="1451" spc="-73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451" spc="-63" dirty="0">
                <a:solidFill>
                  <a:srgbClr val="F2695A"/>
                </a:solidFill>
                <a:latin typeface="+mj-lt"/>
                <a:cs typeface="Arial Black"/>
              </a:rPr>
              <a:t>women</a:t>
            </a:r>
          </a:p>
          <a:p>
            <a:pPr marL="11516" marR="4607">
              <a:lnSpc>
                <a:spcPct val="125000"/>
              </a:lnSpc>
              <a:tabLst>
                <a:tab pos="218235" algn="l"/>
                <a:tab pos="218811" algn="l"/>
              </a:tabLst>
            </a:pPr>
            <a:endParaRPr lang="en-US" sz="1451" spc="-54" dirty="0">
              <a:solidFill>
                <a:srgbClr val="FFFFFF"/>
              </a:solidFill>
              <a:latin typeface="+mj-lt"/>
              <a:cs typeface="Lucida Sans"/>
            </a:endParaRPr>
          </a:p>
          <a:p>
            <a:pPr marL="11516" marR="4607">
              <a:lnSpc>
                <a:spcPct val="125000"/>
              </a:lnSpc>
              <a:tabLst>
                <a:tab pos="218235" algn="l"/>
                <a:tab pos="218811" algn="l"/>
              </a:tabLst>
            </a:pPr>
            <a:r>
              <a:rPr lang="en-US" sz="1451" dirty="0">
                <a:solidFill>
                  <a:srgbClr val="FFFFFF"/>
                </a:solidFill>
                <a:latin typeface="+mj-lt"/>
                <a:cs typeface="Lucida Sans"/>
              </a:rPr>
              <a:t>In</a:t>
            </a:r>
            <a:r>
              <a:rPr lang="en-US" sz="1451" spc="-54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451" spc="-18" dirty="0">
                <a:solidFill>
                  <a:srgbClr val="FFFFFF"/>
                </a:solidFill>
                <a:latin typeface="+mj-lt"/>
                <a:cs typeface="Lucida Sans"/>
              </a:rPr>
              <a:t>quartile</a:t>
            </a:r>
            <a:r>
              <a:rPr lang="en-US" sz="1451" spc="-54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451" spc="-77" dirty="0">
                <a:solidFill>
                  <a:srgbClr val="FFFFFF"/>
                </a:solidFill>
                <a:latin typeface="+mj-lt"/>
                <a:cs typeface="Lucida Sans"/>
              </a:rPr>
              <a:t>2</a:t>
            </a:r>
            <a:r>
              <a:rPr lang="en-US" sz="1451" spc="-50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451" dirty="0">
                <a:solidFill>
                  <a:srgbClr val="FFFFFF"/>
                </a:solidFill>
                <a:latin typeface="+mj-lt"/>
                <a:cs typeface="Lucida Sans"/>
              </a:rPr>
              <a:t>we</a:t>
            </a:r>
            <a:r>
              <a:rPr lang="en-US" sz="1451" spc="-54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451" spc="-9" dirty="0">
                <a:solidFill>
                  <a:srgbClr val="FFFFFF"/>
                </a:solidFill>
                <a:latin typeface="+mj-lt"/>
                <a:cs typeface="Lucida Sans"/>
              </a:rPr>
              <a:t>have</a:t>
            </a:r>
            <a:r>
              <a:rPr lang="en-US" sz="1451" spc="-54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451" dirty="0">
                <a:solidFill>
                  <a:srgbClr val="FFFFFF"/>
                </a:solidFill>
                <a:latin typeface="+mj-lt"/>
                <a:cs typeface="Lucida Sans"/>
              </a:rPr>
              <a:t>a</a:t>
            </a:r>
            <a:r>
              <a:rPr lang="en-US" sz="1451" spc="-50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451" spc="-23" dirty="0">
                <a:solidFill>
                  <a:srgbClr val="FFFFFF"/>
                </a:solidFill>
                <a:latin typeface="+mj-lt"/>
                <a:cs typeface="Lucida Sans"/>
              </a:rPr>
              <a:t>representation</a:t>
            </a:r>
            <a:r>
              <a:rPr lang="en-US" sz="1451" spc="-54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451" spc="-27" dirty="0">
                <a:solidFill>
                  <a:srgbClr val="FFFFFF"/>
                </a:solidFill>
                <a:latin typeface="+mj-lt"/>
                <a:cs typeface="Lucida Sans"/>
              </a:rPr>
              <a:t>of</a:t>
            </a:r>
            <a:r>
              <a:rPr lang="en-US" sz="1451" spc="-59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451" spc="-113" dirty="0">
                <a:solidFill>
                  <a:srgbClr val="F2695A"/>
                </a:solidFill>
                <a:latin typeface="+mj-lt"/>
                <a:cs typeface="Arial Black"/>
              </a:rPr>
              <a:t>40 %</a:t>
            </a:r>
            <a:r>
              <a:rPr lang="en-US" sz="1451" spc="-73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451" spc="-45" dirty="0">
                <a:solidFill>
                  <a:srgbClr val="F2695A"/>
                </a:solidFill>
                <a:latin typeface="+mj-lt"/>
                <a:cs typeface="Arial Black"/>
              </a:rPr>
              <a:t>men</a:t>
            </a:r>
            <a:r>
              <a:rPr lang="en-US" sz="1451" spc="-68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451" spc="-45" dirty="0">
                <a:solidFill>
                  <a:srgbClr val="F2695A"/>
                </a:solidFill>
                <a:latin typeface="+mj-lt"/>
                <a:cs typeface="Arial Black"/>
              </a:rPr>
              <a:t>and</a:t>
            </a:r>
            <a:r>
              <a:rPr lang="en-US" sz="1451" spc="-73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451" spc="-113" dirty="0">
                <a:solidFill>
                  <a:srgbClr val="F2695A"/>
                </a:solidFill>
                <a:latin typeface="+mj-lt"/>
                <a:cs typeface="Arial Black"/>
              </a:rPr>
              <a:t>60%</a:t>
            </a:r>
            <a:r>
              <a:rPr lang="en-US" sz="1451" spc="-73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451" spc="-59" dirty="0">
                <a:solidFill>
                  <a:srgbClr val="F2695A"/>
                </a:solidFill>
                <a:latin typeface="+mj-lt"/>
                <a:cs typeface="Arial Black"/>
              </a:rPr>
              <a:t>women.</a:t>
            </a:r>
            <a:r>
              <a:rPr lang="en-US" sz="1451" spc="-77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</a:p>
          <a:p>
            <a:pPr marL="11516" marR="4607">
              <a:lnSpc>
                <a:spcPct val="125000"/>
              </a:lnSpc>
              <a:tabLst>
                <a:tab pos="218235" algn="l"/>
                <a:tab pos="218811" algn="l"/>
              </a:tabLst>
            </a:pPr>
            <a:endParaRPr lang="en-US" sz="1451" spc="-77" dirty="0">
              <a:solidFill>
                <a:srgbClr val="F2695A"/>
              </a:solidFill>
              <a:latin typeface="+mj-lt"/>
              <a:cs typeface="Lucida Sans"/>
            </a:endParaRPr>
          </a:p>
          <a:p>
            <a:pPr marL="11516" marR="4607">
              <a:lnSpc>
                <a:spcPct val="125000"/>
              </a:lnSpc>
              <a:tabLst>
                <a:tab pos="218235" algn="l"/>
                <a:tab pos="218811" algn="l"/>
              </a:tabLst>
            </a:pPr>
            <a:r>
              <a:rPr lang="en-US" sz="1451" dirty="0">
                <a:solidFill>
                  <a:srgbClr val="FFFFFF"/>
                </a:solidFill>
                <a:latin typeface="+mj-lt"/>
                <a:cs typeface="Lucida Sans"/>
              </a:rPr>
              <a:t>In</a:t>
            </a:r>
            <a:r>
              <a:rPr lang="en-US" sz="1451" spc="240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451" spc="-23" dirty="0">
                <a:solidFill>
                  <a:srgbClr val="FFFFFF"/>
                </a:solidFill>
                <a:latin typeface="+mj-lt"/>
                <a:cs typeface="Lucida Sans"/>
              </a:rPr>
              <a:t>quartiles</a:t>
            </a:r>
            <a:r>
              <a:rPr lang="en-US" sz="1451" spc="-54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451" dirty="0">
                <a:solidFill>
                  <a:srgbClr val="FFFFFF"/>
                </a:solidFill>
                <a:latin typeface="+mj-lt"/>
                <a:cs typeface="Lucida Sans"/>
              </a:rPr>
              <a:t>3</a:t>
            </a:r>
            <a:r>
              <a:rPr lang="en-US" sz="1451" spc="240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451" spc="-23" dirty="0">
                <a:solidFill>
                  <a:srgbClr val="FFFFFF"/>
                </a:solidFill>
                <a:latin typeface="+mj-lt"/>
                <a:cs typeface="Lucida Sans"/>
              </a:rPr>
              <a:t>and</a:t>
            </a:r>
            <a:r>
              <a:rPr lang="en-US" sz="1451" spc="453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451" spc="-77" dirty="0">
                <a:solidFill>
                  <a:srgbClr val="FFFFFF"/>
                </a:solidFill>
                <a:latin typeface="+mj-lt"/>
                <a:cs typeface="Lucida Sans"/>
              </a:rPr>
              <a:t>4</a:t>
            </a:r>
            <a:r>
              <a:rPr lang="en-US" sz="1451" spc="-54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451" spc="-9" dirty="0">
                <a:solidFill>
                  <a:srgbClr val="FFFFFF"/>
                </a:solidFill>
                <a:latin typeface="+mj-lt"/>
                <a:cs typeface="Lucida Sans"/>
              </a:rPr>
              <a:t>our</a:t>
            </a:r>
            <a:r>
              <a:rPr lang="en-US" sz="1451" spc="-54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451" spc="-9" dirty="0">
                <a:solidFill>
                  <a:srgbClr val="FFFFFF"/>
                </a:solidFill>
                <a:latin typeface="+mj-lt"/>
                <a:cs typeface="Lucida Sans"/>
              </a:rPr>
              <a:t>data</a:t>
            </a:r>
            <a:r>
              <a:rPr lang="en-US" sz="1451" spc="-54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451" spc="-27" dirty="0">
                <a:solidFill>
                  <a:srgbClr val="FFFFFF"/>
                </a:solidFill>
                <a:latin typeface="+mj-lt"/>
                <a:cs typeface="Lucida Sans"/>
              </a:rPr>
              <a:t>shows</a:t>
            </a:r>
            <a:r>
              <a:rPr lang="en-US" sz="1451" spc="-54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451" dirty="0">
                <a:solidFill>
                  <a:srgbClr val="FFFFFF"/>
                </a:solidFill>
                <a:latin typeface="+mj-lt"/>
                <a:cs typeface="Lucida Sans"/>
              </a:rPr>
              <a:t>a</a:t>
            </a:r>
            <a:r>
              <a:rPr lang="en-US" sz="1451" spc="-54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451" spc="-27" dirty="0">
                <a:solidFill>
                  <a:srgbClr val="FFFFFF"/>
                </a:solidFill>
                <a:latin typeface="+mj-lt"/>
                <a:cs typeface="Lucida Sans"/>
              </a:rPr>
              <a:t>higher</a:t>
            </a:r>
            <a:r>
              <a:rPr lang="en-US" sz="1451" spc="-54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451" spc="-23" dirty="0">
                <a:solidFill>
                  <a:srgbClr val="FFFFFF"/>
                </a:solidFill>
                <a:latin typeface="+mj-lt"/>
                <a:cs typeface="Lucida Sans"/>
              </a:rPr>
              <a:t>representation</a:t>
            </a:r>
            <a:r>
              <a:rPr lang="en-US" sz="1451" spc="-54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451" spc="-27" dirty="0">
                <a:solidFill>
                  <a:srgbClr val="FFFFFF"/>
                </a:solidFill>
                <a:latin typeface="+mj-lt"/>
                <a:cs typeface="Lucida Sans"/>
              </a:rPr>
              <a:t>of</a:t>
            </a:r>
            <a:r>
              <a:rPr lang="en-US" sz="1451" spc="-54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451" spc="-9" dirty="0">
                <a:solidFill>
                  <a:srgbClr val="FFFFFF"/>
                </a:solidFill>
                <a:latin typeface="+mj-lt"/>
                <a:cs typeface="Lucida Sans"/>
              </a:rPr>
              <a:t>women</a:t>
            </a:r>
            <a:r>
              <a:rPr lang="en-US" sz="1451" spc="-54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451" spc="-18" dirty="0">
                <a:solidFill>
                  <a:srgbClr val="FFFFFF"/>
                </a:solidFill>
                <a:latin typeface="+mj-lt"/>
                <a:cs typeface="Lucida Sans"/>
              </a:rPr>
              <a:t>than</a:t>
            </a:r>
            <a:r>
              <a:rPr lang="en-US" sz="1451" spc="-54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451" spc="-32" dirty="0">
                <a:solidFill>
                  <a:srgbClr val="FFFFFF"/>
                </a:solidFill>
                <a:latin typeface="+mj-lt"/>
                <a:cs typeface="Lucida Sans"/>
              </a:rPr>
              <a:t>men.</a:t>
            </a:r>
            <a:r>
              <a:rPr lang="en-US" sz="1451" spc="-50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451" spc="-100" dirty="0">
                <a:solidFill>
                  <a:srgbClr val="F2695A"/>
                </a:solidFill>
                <a:latin typeface="+mj-lt"/>
                <a:cs typeface="Arial Black"/>
              </a:rPr>
              <a:t>(72%</a:t>
            </a:r>
            <a:r>
              <a:rPr lang="en-US" sz="1451" spc="-73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451" spc="-63" dirty="0">
                <a:solidFill>
                  <a:srgbClr val="F2695A"/>
                </a:solidFill>
                <a:latin typeface="+mj-lt"/>
                <a:cs typeface="Arial Black"/>
              </a:rPr>
              <a:t>women</a:t>
            </a:r>
            <a:r>
              <a:rPr lang="en-US" sz="1451" spc="-73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451" spc="-45" dirty="0">
                <a:solidFill>
                  <a:srgbClr val="F2695A"/>
                </a:solidFill>
                <a:latin typeface="+mj-lt"/>
                <a:cs typeface="Arial Black"/>
              </a:rPr>
              <a:t>and</a:t>
            </a:r>
            <a:r>
              <a:rPr lang="en-US" sz="1451" spc="-73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451" spc="-113" dirty="0">
                <a:solidFill>
                  <a:srgbClr val="F2695A"/>
                </a:solidFill>
                <a:latin typeface="+mj-lt"/>
                <a:cs typeface="Arial Black"/>
              </a:rPr>
              <a:t>28%</a:t>
            </a:r>
            <a:r>
              <a:rPr lang="en-US" sz="1451" spc="-73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451" spc="-45" dirty="0">
                <a:solidFill>
                  <a:srgbClr val="F2695A"/>
                </a:solidFill>
                <a:latin typeface="+mj-lt"/>
                <a:cs typeface="Arial Black"/>
              </a:rPr>
              <a:t>men</a:t>
            </a:r>
            <a:r>
              <a:rPr lang="en-US" sz="1451" spc="-73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451" spc="-41" dirty="0">
                <a:solidFill>
                  <a:srgbClr val="F2695A"/>
                </a:solidFill>
                <a:latin typeface="+mj-lt"/>
                <a:cs typeface="Arial Black"/>
              </a:rPr>
              <a:t>quartile</a:t>
            </a:r>
            <a:r>
              <a:rPr lang="en-US" sz="1451" spc="-73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451" spc="-118" dirty="0">
                <a:solidFill>
                  <a:srgbClr val="F2695A"/>
                </a:solidFill>
                <a:latin typeface="+mj-lt"/>
                <a:cs typeface="Arial Black"/>
              </a:rPr>
              <a:t>3</a:t>
            </a:r>
            <a:r>
              <a:rPr lang="en-US" sz="1451" spc="-73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451" dirty="0">
                <a:solidFill>
                  <a:srgbClr val="F2695A"/>
                </a:solidFill>
                <a:latin typeface="+mj-lt"/>
                <a:cs typeface="Arial Black"/>
              </a:rPr>
              <a:t>and</a:t>
            </a:r>
            <a:r>
              <a:rPr lang="en-US" sz="1451" spc="218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451" spc="-23" dirty="0">
                <a:solidFill>
                  <a:srgbClr val="F2695A"/>
                </a:solidFill>
                <a:latin typeface="+mj-lt"/>
                <a:cs typeface="Arial Black"/>
              </a:rPr>
              <a:t>67% </a:t>
            </a:r>
            <a:r>
              <a:rPr lang="en-US" sz="1451" spc="-63" dirty="0">
                <a:solidFill>
                  <a:srgbClr val="F2695A"/>
                </a:solidFill>
                <a:latin typeface="+mj-lt"/>
                <a:cs typeface="Arial Black"/>
              </a:rPr>
              <a:t>women</a:t>
            </a:r>
            <a:r>
              <a:rPr lang="en-US" sz="1451" spc="-68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451" spc="-45" dirty="0">
                <a:solidFill>
                  <a:srgbClr val="F2695A"/>
                </a:solidFill>
                <a:latin typeface="+mj-lt"/>
                <a:cs typeface="Arial Black"/>
              </a:rPr>
              <a:t>and</a:t>
            </a:r>
            <a:r>
              <a:rPr lang="en-US" sz="1451" spc="-63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451" spc="-113" dirty="0">
                <a:solidFill>
                  <a:srgbClr val="F2695A"/>
                </a:solidFill>
                <a:latin typeface="+mj-lt"/>
                <a:cs typeface="Arial Black"/>
              </a:rPr>
              <a:t>33%</a:t>
            </a:r>
            <a:r>
              <a:rPr lang="en-US" sz="1451" spc="-63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451" spc="-54" dirty="0">
                <a:solidFill>
                  <a:srgbClr val="F2695A"/>
                </a:solidFill>
                <a:latin typeface="+mj-lt"/>
                <a:cs typeface="Arial Black"/>
              </a:rPr>
              <a:t>male</a:t>
            </a:r>
            <a:r>
              <a:rPr lang="en-US" sz="1451" spc="-63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451" spc="-27" dirty="0">
                <a:solidFill>
                  <a:srgbClr val="F2695A"/>
                </a:solidFill>
                <a:latin typeface="+mj-lt"/>
                <a:cs typeface="Arial Black"/>
              </a:rPr>
              <a:t>in</a:t>
            </a:r>
            <a:r>
              <a:rPr lang="en-US" sz="1451" spc="-63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451" spc="-41" dirty="0">
                <a:solidFill>
                  <a:srgbClr val="F2695A"/>
                </a:solidFill>
                <a:latin typeface="+mj-lt"/>
                <a:cs typeface="Arial Black"/>
              </a:rPr>
              <a:t>quartile</a:t>
            </a:r>
            <a:r>
              <a:rPr lang="en-US" sz="1451" spc="-68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451" spc="-23" dirty="0">
                <a:solidFill>
                  <a:srgbClr val="F2695A"/>
                </a:solidFill>
                <a:latin typeface="+mj-lt"/>
                <a:cs typeface="Arial Black"/>
              </a:rPr>
              <a:t>4)</a:t>
            </a:r>
          </a:p>
          <a:p>
            <a:pPr marL="218235" marR="4607" indent="-206719">
              <a:lnSpc>
                <a:spcPct val="125000"/>
              </a:lnSpc>
              <a:buChar char="•"/>
              <a:tabLst>
                <a:tab pos="218235" algn="l"/>
                <a:tab pos="218811" algn="l"/>
              </a:tabLst>
            </a:pPr>
            <a:endParaRPr lang="en-US" sz="1451" spc="-23" dirty="0">
              <a:solidFill>
                <a:srgbClr val="F2695A"/>
              </a:solidFill>
              <a:latin typeface="+mj-lt"/>
              <a:cs typeface="Arial Black"/>
            </a:endParaRPr>
          </a:p>
          <a:p>
            <a:pPr marL="218235" marR="4607" indent="-206719">
              <a:lnSpc>
                <a:spcPct val="125000"/>
              </a:lnSpc>
              <a:buChar char="•"/>
              <a:tabLst>
                <a:tab pos="218235" algn="l"/>
                <a:tab pos="218811" algn="l"/>
              </a:tabLst>
            </a:pPr>
            <a:endParaRPr lang="en-US" sz="1451" dirty="0">
              <a:latin typeface="+mj-lt"/>
              <a:cs typeface="Arial Black"/>
            </a:endParaRPr>
          </a:p>
        </p:txBody>
      </p:sp>
      <p:pic>
        <p:nvPicPr>
          <p:cNvPr id="29" name="Picture 28" descr="A blue and white rectangular object with black numbers&#10;&#10;Description automatically generated">
            <a:extLst>
              <a:ext uri="{FF2B5EF4-FFF2-40B4-BE49-F238E27FC236}">
                <a16:creationId xmlns:a16="http://schemas.microsoft.com/office/drawing/2014/main" id="{7092FE78-457E-E8A8-9DAF-388ED52FBC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3787" y="2585068"/>
            <a:ext cx="2476627" cy="431822"/>
          </a:xfrm>
          <a:prstGeom prst="rect">
            <a:avLst/>
          </a:prstGeom>
        </p:spPr>
      </p:pic>
      <p:pic>
        <p:nvPicPr>
          <p:cNvPr id="35" name="Picture 34" descr="A blue and white rectangular object with black numbers&#10;&#10;Description automatically generated">
            <a:extLst>
              <a:ext uri="{FF2B5EF4-FFF2-40B4-BE49-F238E27FC236}">
                <a16:creationId xmlns:a16="http://schemas.microsoft.com/office/drawing/2014/main" id="{F4D10AD8-25CF-5DF2-D6EF-C7428086BC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1886" y="3048124"/>
            <a:ext cx="2400423" cy="444523"/>
          </a:xfrm>
          <a:prstGeom prst="rect">
            <a:avLst/>
          </a:prstGeom>
        </p:spPr>
      </p:pic>
      <p:pic>
        <p:nvPicPr>
          <p:cNvPr id="37" name="Picture 36" descr="A blue and white rectangular object with black numbers&#10;&#10;Description automatically generated">
            <a:extLst>
              <a:ext uri="{FF2B5EF4-FFF2-40B4-BE49-F238E27FC236}">
                <a16:creationId xmlns:a16="http://schemas.microsoft.com/office/drawing/2014/main" id="{6D738669-CA8C-B13A-FB96-66EC1DBA51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1886" y="3555115"/>
            <a:ext cx="2425825" cy="469924"/>
          </a:xfrm>
          <a:prstGeom prst="rect">
            <a:avLst/>
          </a:prstGeom>
        </p:spPr>
      </p:pic>
      <p:pic>
        <p:nvPicPr>
          <p:cNvPr id="39" name="Picture 38" descr="A blue and white rectangular object with black numbers&#10;&#10;Description automatically generated">
            <a:extLst>
              <a:ext uri="{FF2B5EF4-FFF2-40B4-BE49-F238E27FC236}">
                <a16:creationId xmlns:a16="http://schemas.microsoft.com/office/drawing/2014/main" id="{689CD9C4-6B17-1D16-582D-7888E4D80CD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991" y="4076756"/>
            <a:ext cx="2400423" cy="40007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AC7ED08-2C0C-0499-9075-52D18D1D13F3}"/>
              </a:ext>
            </a:extLst>
          </p:cNvPr>
          <p:cNvSpPr txBox="1"/>
          <p:nvPr/>
        </p:nvSpPr>
        <p:spPr>
          <a:xfrm>
            <a:off x="6096000" y="2000356"/>
            <a:ext cx="5985164" cy="315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451" spc="-54" dirty="0">
                <a:solidFill>
                  <a:srgbClr val="FFFFFF"/>
                </a:solidFill>
                <a:latin typeface="+mj-lt"/>
              </a:rPr>
              <a:t>The percentage of male and female employees in each quartile pay and band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CBA1513-2D61-CDA0-3F99-216FACC5B0D4}"/>
              </a:ext>
            </a:extLst>
          </p:cNvPr>
          <p:cNvCxnSpPr/>
          <p:nvPr/>
        </p:nvCxnSpPr>
        <p:spPr>
          <a:xfrm>
            <a:off x="6197600" y="2315955"/>
            <a:ext cx="5273964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2793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9406E-37AD-A49D-9E6A-8BE445FAB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2098" y="850397"/>
            <a:ext cx="7453396" cy="404684"/>
          </a:xfrm>
        </p:spPr>
        <p:txBody>
          <a:bodyPr/>
          <a:lstStyle/>
          <a:p>
            <a:r>
              <a:rPr lang="en-IE" dirty="0"/>
              <a:t>Bonus Gender Pay Gap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757991-E8C7-844F-830A-7C5EE9B33793}"/>
              </a:ext>
            </a:extLst>
          </p:cNvPr>
          <p:cNvSpPr txBox="1"/>
          <p:nvPr/>
        </p:nvSpPr>
        <p:spPr>
          <a:xfrm>
            <a:off x="767017" y="2433131"/>
            <a:ext cx="3454912" cy="16387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516" marR="323034">
              <a:lnSpc>
                <a:spcPct val="125000"/>
              </a:lnSpc>
              <a:spcBef>
                <a:spcPts val="997"/>
              </a:spcBef>
              <a:tabLst>
                <a:tab pos="218235" algn="l"/>
                <a:tab pos="218811" algn="l"/>
              </a:tabLst>
            </a:pPr>
            <a:r>
              <a:rPr lang="en-US" sz="1632" spc="-18" dirty="0">
                <a:solidFill>
                  <a:srgbClr val="FFFFFF"/>
                </a:solidFill>
                <a:latin typeface="+mj-lt"/>
                <a:cs typeface="Lucida Sans"/>
              </a:rPr>
              <a:t>Regarding</a:t>
            </a:r>
            <a:r>
              <a:rPr lang="en-US" sz="1632" spc="227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632" spc="-23" dirty="0">
                <a:solidFill>
                  <a:srgbClr val="FFFFFF"/>
                </a:solidFill>
                <a:latin typeface="+mj-lt"/>
                <a:cs typeface="Lucida Sans"/>
              </a:rPr>
              <a:t>bonus</a:t>
            </a:r>
            <a:r>
              <a:rPr lang="en-US" sz="1632" spc="-54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632" spc="-23" dirty="0">
                <a:solidFill>
                  <a:srgbClr val="FFFFFF"/>
                </a:solidFill>
                <a:latin typeface="+mj-lt"/>
                <a:cs typeface="Lucida Sans"/>
              </a:rPr>
              <a:t>renumeration</a:t>
            </a:r>
            <a:r>
              <a:rPr lang="en-US" sz="1632" spc="-54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632" spc="-113" dirty="0">
                <a:solidFill>
                  <a:srgbClr val="F2695A"/>
                </a:solidFill>
                <a:latin typeface="+mj-lt"/>
                <a:cs typeface="Arial Black"/>
              </a:rPr>
              <a:t>53%</a:t>
            </a:r>
            <a:r>
              <a:rPr lang="en-US" sz="1632" spc="-73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632" spc="-32" dirty="0">
                <a:solidFill>
                  <a:srgbClr val="F2695A"/>
                </a:solidFill>
                <a:latin typeface="+mj-lt"/>
                <a:cs typeface="Arial Black"/>
              </a:rPr>
              <a:t>of</a:t>
            </a:r>
            <a:r>
              <a:rPr lang="en-US" sz="1632" spc="-73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632" spc="-77" dirty="0">
                <a:solidFill>
                  <a:srgbClr val="F2695A"/>
                </a:solidFill>
                <a:latin typeface="+mj-lt"/>
                <a:cs typeface="Arial Black"/>
              </a:rPr>
              <a:t>males</a:t>
            </a:r>
            <a:r>
              <a:rPr lang="en-US" sz="1632" spc="-73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632" spc="-54" dirty="0">
                <a:solidFill>
                  <a:srgbClr val="F2695A"/>
                </a:solidFill>
                <a:latin typeface="+mj-lt"/>
                <a:cs typeface="Arial Black"/>
              </a:rPr>
              <a:t>are</a:t>
            </a:r>
            <a:r>
              <a:rPr lang="en-US" sz="1632" spc="-77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632" spc="-27" dirty="0">
                <a:solidFill>
                  <a:srgbClr val="F2695A"/>
                </a:solidFill>
                <a:latin typeface="+mj-lt"/>
                <a:cs typeface="Arial Black"/>
              </a:rPr>
              <a:t>in</a:t>
            </a:r>
            <a:r>
              <a:rPr lang="en-US" sz="1632" spc="-73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632" spc="-68" dirty="0">
                <a:solidFill>
                  <a:srgbClr val="F2695A"/>
                </a:solidFill>
                <a:latin typeface="+mj-lt"/>
                <a:cs typeface="Arial Black"/>
              </a:rPr>
              <a:t>receipt</a:t>
            </a:r>
            <a:r>
              <a:rPr lang="en-US" sz="1632" spc="-73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632" spc="-32" dirty="0">
                <a:solidFill>
                  <a:srgbClr val="F2695A"/>
                </a:solidFill>
                <a:latin typeface="+mj-lt"/>
                <a:cs typeface="Arial Black"/>
              </a:rPr>
              <a:t>of</a:t>
            </a:r>
            <a:r>
              <a:rPr lang="en-US" sz="1632" spc="-73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632" spc="-54" dirty="0">
                <a:solidFill>
                  <a:srgbClr val="F2695A"/>
                </a:solidFill>
                <a:latin typeface="+mj-lt"/>
                <a:cs typeface="Arial Black"/>
              </a:rPr>
              <a:t>bonus</a:t>
            </a:r>
            <a:r>
              <a:rPr lang="en-US" sz="1632" spc="-77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632" spc="-68" dirty="0">
                <a:solidFill>
                  <a:srgbClr val="F2695A"/>
                </a:solidFill>
                <a:latin typeface="+mj-lt"/>
                <a:cs typeface="Arial Black"/>
              </a:rPr>
              <a:t>compared</a:t>
            </a:r>
            <a:r>
              <a:rPr lang="en-US" sz="1632" spc="-73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632" spc="-41" dirty="0">
                <a:solidFill>
                  <a:srgbClr val="F2695A"/>
                </a:solidFill>
                <a:latin typeface="+mj-lt"/>
                <a:cs typeface="Arial Black"/>
              </a:rPr>
              <a:t>to</a:t>
            </a:r>
            <a:r>
              <a:rPr lang="en-US" sz="1632" spc="-73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632" spc="-113" dirty="0">
                <a:solidFill>
                  <a:srgbClr val="F2695A"/>
                </a:solidFill>
                <a:latin typeface="+mj-lt"/>
                <a:cs typeface="Arial Black"/>
              </a:rPr>
              <a:t>47%</a:t>
            </a:r>
            <a:r>
              <a:rPr lang="en-US" sz="1632" spc="-77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632" spc="-32" dirty="0">
                <a:solidFill>
                  <a:srgbClr val="F2695A"/>
                </a:solidFill>
                <a:latin typeface="+mj-lt"/>
                <a:cs typeface="Arial Black"/>
              </a:rPr>
              <a:t>of</a:t>
            </a:r>
            <a:r>
              <a:rPr lang="en-US" sz="1632" spc="-73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632" spc="-59" dirty="0">
                <a:solidFill>
                  <a:srgbClr val="F2695A"/>
                </a:solidFill>
                <a:latin typeface="+mj-lt"/>
                <a:cs typeface="Arial Black"/>
              </a:rPr>
              <a:t>women.</a:t>
            </a:r>
            <a:r>
              <a:rPr lang="en-US" sz="1632" spc="-73" dirty="0">
                <a:solidFill>
                  <a:srgbClr val="F2695A"/>
                </a:solidFill>
                <a:latin typeface="+mj-lt"/>
                <a:cs typeface="Arial Black"/>
              </a:rPr>
              <a:t> </a:t>
            </a:r>
            <a:r>
              <a:rPr lang="en-US" sz="1632" spc="-36" dirty="0">
                <a:solidFill>
                  <a:srgbClr val="FFFFFF"/>
                </a:solidFill>
                <a:latin typeface="+mj-lt"/>
                <a:cs typeface="Lucida Sans"/>
              </a:rPr>
              <a:t>The</a:t>
            </a:r>
            <a:r>
              <a:rPr lang="en-US" sz="1632" spc="-54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632" spc="-18" dirty="0">
                <a:solidFill>
                  <a:srgbClr val="FFFFFF"/>
                </a:solidFill>
                <a:latin typeface="+mj-lt"/>
                <a:cs typeface="Lucida Sans"/>
              </a:rPr>
              <a:t>mean </a:t>
            </a:r>
            <a:r>
              <a:rPr lang="en-US" sz="1632" spc="-23" dirty="0">
                <a:solidFill>
                  <a:srgbClr val="FFFFFF"/>
                </a:solidFill>
                <a:latin typeface="+mj-lt"/>
                <a:cs typeface="Lucida Sans"/>
              </a:rPr>
              <a:t>bonus</a:t>
            </a:r>
            <a:r>
              <a:rPr lang="en-US" sz="1632" spc="-54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632" spc="-41" dirty="0">
                <a:solidFill>
                  <a:srgbClr val="FFFFFF"/>
                </a:solidFill>
                <a:latin typeface="+mj-lt"/>
                <a:cs typeface="Lucida Sans"/>
              </a:rPr>
              <a:t>gap</a:t>
            </a:r>
            <a:r>
              <a:rPr lang="en-US" sz="1632" spc="-50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632" spc="-45" dirty="0">
                <a:solidFill>
                  <a:srgbClr val="FFFFFF"/>
                </a:solidFill>
                <a:latin typeface="+mj-lt"/>
                <a:cs typeface="Lucida Sans"/>
              </a:rPr>
              <a:t>is</a:t>
            </a:r>
            <a:r>
              <a:rPr lang="en-US" sz="1632" spc="-50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632" spc="45" dirty="0">
                <a:solidFill>
                  <a:srgbClr val="FFFFFF"/>
                </a:solidFill>
                <a:latin typeface="+mj-lt"/>
                <a:cs typeface="Lucida Sans"/>
              </a:rPr>
              <a:t>3%</a:t>
            </a:r>
            <a:r>
              <a:rPr lang="en-US" sz="1632" spc="-50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632" spc="-18" dirty="0">
                <a:solidFill>
                  <a:srgbClr val="FFFFFF"/>
                </a:solidFill>
                <a:latin typeface="+mj-lt"/>
                <a:cs typeface="Lucida Sans"/>
              </a:rPr>
              <a:t>while</a:t>
            </a:r>
            <a:r>
              <a:rPr lang="en-US" sz="1632" spc="-50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632" spc="-9" dirty="0">
                <a:solidFill>
                  <a:srgbClr val="FFFFFF"/>
                </a:solidFill>
                <a:latin typeface="+mj-lt"/>
                <a:cs typeface="Lucida Sans"/>
              </a:rPr>
              <a:t>on</a:t>
            </a:r>
            <a:r>
              <a:rPr lang="en-US" sz="1632" spc="-50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632" dirty="0">
                <a:solidFill>
                  <a:srgbClr val="FFFFFF"/>
                </a:solidFill>
                <a:latin typeface="+mj-lt"/>
                <a:cs typeface="Lucida Sans"/>
              </a:rPr>
              <a:t>a</a:t>
            </a:r>
            <a:r>
              <a:rPr lang="en-US" sz="1632" spc="-50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632" spc="-18" dirty="0">
                <a:solidFill>
                  <a:srgbClr val="FFFFFF"/>
                </a:solidFill>
                <a:latin typeface="+mj-lt"/>
                <a:cs typeface="Lucida Sans"/>
              </a:rPr>
              <a:t>median</a:t>
            </a:r>
            <a:r>
              <a:rPr lang="en-US" sz="1632" spc="-50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632" spc="-27" dirty="0">
                <a:solidFill>
                  <a:srgbClr val="FFFFFF"/>
                </a:solidFill>
                <a:latin typeface="+mj-lt"/>
                <a:cs typeface="Lucida Sans"/>
              </a:rPr>
              <a:t>basis</a:t>
            </a:r>
            <a:r>
              <a:rPr lang="en-US" sz="1632" spc="-54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632" spc="-18" dirty="0">
                <a:solidFill>
                  <a:srgbClr val="FFFFFF"/>
                </a:solidFill>
                <a:latin typeface="+mj-lt"/>
                <a:cs typeface="Lucida Sans"/>
              </a:rPr>
              <a:t>the</a:t>
            </a:r>
            <a:r>
              <a:rPr lang="en-US" sz="1632" spc="-50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632" spc="-41" dirty="0">
                <a:solidFill>
                  <a:srgbClr val="FFFFFF"/>
                </a:solidFill>
                <a:latin typeface="+mj-lt"/>
                <a:cs typeface="Lucida Sans"/>
              </a:rPr>
              <a:t>gap</a:t>
            </a:r>
            <a:r>
              <a:rPr lang="en-US" sz="1632" spc="-50" dirty="0">
                <a:solidFill>
                  <a:srgbClr val="FFFFFF"/>
                </a:solidFill>
                <a:latin typeface="+mj-lt"/>
                <a:cs typeface="Lucida Sans"/>
              </a:rPr>
              <a:t> </a:t>
            </a:r>
            <a:r>
              <a:rPr lang="en-US" sz="1632" spc="-45" dirty="0">
                <a:solidFill>
                  <a:srgbClr val="FFFFFF"/>
                </a:solidFill>
                <a:latin typeface="+mj-lt"/>
                <a:cs typeface="Lucida Sans"/>
              </a:rPr>
              <a:t>is</a:t>
            </a:r>
            <a:r>
              <a:rPr lang="en-US" sz="1632" spc="-50" dirty="0">
                <a:solidFill>
                  <a:srgbClr val="FFFFFF"/>
                </a:solidFill>
                <a:latin typeface="+mj-lt"/>
                <a:cs typeface="Lucida Sans"/>
              </a:rPr>
              <a:t> 14</a:t>
            </a:r>
            <a:r>
              <a:rPr lang="en-US" sz="1632" dirty="0">
                <a:solidFill>
                  <a:srgbClr val="FFFFFF"/>
                </a:solidFill>
                <a:latin typeface="+mj-lt"/>
                <a:cs typeface="Lucida Sans"/>
              </a:rPr>
              <a:t>%</a:t>
            </a:r>
            <a:r>
              <a:rPr lang="en-US" sz="1632" spc="-50" dirty="0">
                <a:solidFill>
                  <a:srgbClr val="FFFFFF"/>
                </a:solidFill>
                <a:latin typeface="+mj-lt"/>
                <a:cs typeface="Lucida Sans"/>
              </a:rPr>
              <a:t>.</a:t>
            </a:r>
            <a:endParaRPr lang="en-US" sz="1632" dirty="0">
              <a:latin typeface="+mj-lt"/>
              <a:cs typeface="Lucida Sans"/>
            </a:endParaRPr>
          </a:p>
        </p:txBody>
      </p:sp>
      <p:pic>
        <p:nvPicPr>
          <p:cNvPr id="9" name="Picture 8" descr="A person wearing a purple sweater and blue pants&#10;&#10;Description automatically generated">
            <a:extLst>
              <a:ext uri="{FF2B5EF4-FFF2-40B4-BE49-F238E27FC236}">
                <a16:creationId xmlns:a16="http://schemas.microsoft.com/office/drawing/2014/main" id="{1D0A6EF2-AA81-1875-F6FF-762A454281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2563" y="2590149"/>
            <a:ext cx="1100401" cy="3696216"/>
          </a:xfrm>
          <a:prstGeom prst="rect">
            <a:avLst/>
          </a:prstGeom>
        </p:spPr>
      </p:pic>
      <p:pic>
        <p:nvPicPr>
          <p:cNvPr id="11" name="Picture 10" descr="A cartoon of a person in a suit&#10;&#10;Description automatically generated">
            <a:extLst>
              <a:ext uri="{FF2B5EF4-FFF2-40B4-BE49-F238E27FC236}">
                <a16:creationId xmlns:a16="http://schemas.microsoft.com/office/drawing/2014/main" id="{A715E65C-6BA6-6C7F-8057-6525CB8344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2467" y="2590149"/>
            <a:ext cx="1324160" cy="364858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C5E8967-5A5F-41C7-CAAD-05DDB0CE9C6D}"/>
              </a:ext>
            </a:extLst>
          </p:cNvPr>
          <p:cNvSpPr txBox="1"/>
          <p:nvPr/>
        </p:nvSpPr>
        <p:spPr>
          <a:xfrm>
            <a:off x="5588001" y="1727200"/>
            <a:ext cx="6158626" cy="3510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632" spc="-18" dirty="0">
                <a:solidFill>
                  <a:srgbClr val="FFFFFF"/>
                </a:solidFill>
                <a:latin typeface="+mj-lt"/>
              </a:rPr>
              <a:t>Percentage of male and female employee that received bonus remuneration </a:t>
            </a:r>
          </a:p>
          <a:p>
            <a:endParaRPr lang="en-IE" sz="1632" spc="-18" dirty="0">
              <a:solidFill>
                <a:srgbClr val="FFFFFF"/>
              </a:solidFill>
              <a:latin typeface="+mj-lt"/>
            </a:endParaRPr>
          </a:p>
          <a:p>
            <a:endParaRPr lang="en-IE" sz="1632" spc="-18" dirty="0">
              <a:solidFill>
                <a:srgbClr val="FFFFFF"/>
              </a:solidFill>
              <a:latin typeface="+mj-lt"/>
            </a:endParaRPr>
          </a:p>
          <a:p>
            <a:pPr algn="ctr"/>
            <a:r>
              <a:rPr lang="en-IE" sz="1632" u="sng" spc="-32" dirty="0">
                <a:solidFill>
                  <a:srgbClr val="F2695A"/>
                </a:solidFill>
                <a:latin typeface="+mj-lt"/>
              </a:rPr>
              <a:t>Gap</a:t>
            </a:r>
            <a:r>
              <a:rPr lang="en-IE" sz="2630" dirty="0">
                <a:solidFill>
                  <a:srgbClr val="F2695A"/>
                </a:solidFill>
                <a:latin typeface="Arial Black"/>
                <a:ea typeface="+mj-ea"/>
              </a:rPr>
              <a:t> </a:t>
            </a:r>
          </a:p>
          <a:p>
            <a:pPr algn="ctr"/>
            <a:endParaRPr lang="en-IE" sz="1632" spc="-18" dirty="0">
              <a:solidFill>
                <a:srgbClr val="FFFFFF"/>
              </a:solidFill>
              <a:latin typeface="+mj-lt"/>
            </a:endParaRPr>
          </a:p>
          <a:p>
            <a:pPr algn="ctr"/>
            <a:r>
              <a:rPr lang="en-IE" sz="1632" spc="-18" dirty="0">
                <a:solidFill>
                  <a:srgbClr val="FFFFFF"/>
                </a:solidFill>
                <a:latin typeface="+mj-lt"/>
              </a:rPr>
              <a:t>Mean 		3%</a:t>
            </a:r>
          </a:p>
          <a:p>
            <a:pPr algn="ctr"/>
            <a:endParaRPr lang="en-IE" sz="1632" spc="-18" dirty="0">
              <a:solidFill>
                <a:srgbClr val="FFFFFF"/>
              </a:solidFill>
              <a:latin typeface="+mj-lt"/>
            </a:endParaRPr>
          </a:p>
          <a:p>
            <a:pPr algn="ctr"/>
            <a:r>
              <a:rPr lang="en-IE" sz="1632" spc="-18" dirty="0">
                <a:solidFill>
                  <a:srgbClr val="FFFFFF"/>
                </a:solidFill>
                <a:latin typeface="+mj-lt"/>
              </a:rPr>
              <a:t>Median		14%</a:t>
            </a:r>
          </a:p>
          <a:p>
            <a:pPr algn="ctr"/>
            <a:endParaRPr lang="en-IE" sz="1632" spc="-18" dirty="0">
              <a:solidFill>
                <a:srgbClr val="FFFFFF"/>
              </a:solidFill>
              <a:latin typeface="+mj-lt"/>
            </a:endParaRPr>
          </a:p>
          <a:p>
            <a:pPr algn="ctr"/>
            <a:r>
              <a:rPr lang="en-IE" sz="1632" spc="-18" dirty="0">
                <a:solidFill>
                  <a:srgbClr val="FFFFFF"/>
                </a:solidFill>
                <a:latin typeface="+mj-lt"/>
              </a:rPr>
              <a:t>% In receipt of Bonus </a:t>
            </a:r>
          </a:p>
          <a:p>
            <a:pPr algn="ctr"/>
            <a:endParaRPr lang="en-IE" sz="1632" spc="-18" dirty="0">
              <a:solidFill>
                <a:srgbClr val="FFFFFF"/>
              </a:solidFill>
              <a:latin typeface="+mj-lt"/>
            </a:endParaRPr>
          </a:p>
          <a:p>
            <a:pPr algn="ctr"/>
            <a:endParaRPr lang="en-IE" sz="1632" spc="-18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4C53164A-D22F-110F-9FC0-E3E4D342F1F8}"/>
              </a:ext>
            </a:extLst>
          </p:cNvPr>
          <p:cNvSpPr/>
          <p:nvPr/>
        </p:nvSpPr>
        <p:spPr>
          <a:xfrm>
            <a:off x="8497454" y="3482680"/>
            <a:ext cx="701964" cy="176478"/>
          </a:xfrm>
          <a:prstGeom prst="rightArrow">
            <a:avLst/>
          </a:prstGeom>
          <a:solidFill>
            <a:srgbClr val="F269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DA4FCBEE-2AC1-FB47-8B35-D6E837E7FA8A}"/>
              </a:ext>
            </a:extLst>
          </p:cNvPr>
          <p:cNvSpPr/>
          <p:nvPr/>
        </p:nvSpPr>
        <p:spPr>
          <a:xfrm>
            <a:off x="8497454" y="3961029"/>
            <a:ext cx="701964" cy="176478"/>
          </a:xfrm>
          <a:prstGeom prst="rightArrow">
            <a:avLst/>
          </a:prstGeom>
          <a:solidFill>
            <a:srgbClr val="F269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B2EC5EB-2798-69FC-BAC3-C3E02BB0D7D9}"/>
              </a:ext>
            </a:extLst>
          </p:cNvPr>
          <p:cNvSpPr/>
          <p:nvPr/>
        </p:nvSpPr>
        <p:spPr>
          <a:xfrm>
            <a:off x="7445812" y="5006109"/>
            <a:ext cx="1100401" cy="1001494"/>
          </a:xfrm>
          <a:prstGeom prst="ellipse">
            <a:avLst/>
          </a:prstGeom>
          <a:solidFill>
            <a:srgbClr val="F2695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500" dirty="0"/>
              <a:t>Male </a:t>
            </a:r>
          </a:p>
          <a:p>
            <a:pPr algn="ctr"/>
            <a:r>
              <a:rPr lang="en-IE" sz="1500" dirty="0"/>
              <a:t>53%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D62E7F7-A9FD-92AF-88D5-A29641AC7E5E}"/>
              </a:ext>
            </a:extLst>
          </p:cNvPr>
          <p:cNvSpPr/>
          <p:nvPr/>
        </p:nvSpPr>
        <p:spPr>
          <a:xfrm>
            <a:off x="8760491" y="5006109"/>
            <a:ext cx="1100401" cy="1001494"/>
          </a:xfrm>
          <a:prstGeom prst="ellipse">
            <a:avLst/>
          </a:prstGeom>
          <a:solidFill>
            <a:srgbClr val="F269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500" dirty="0"/>
              <a:t>Female</a:t>
            </a:r>
          </a:p>
          <a:p>
            <a:pPr algn="ctr"/>
            <a:r>
              <a:rPr lang="en-IE" sz="1500" dirty="0"/>
              <a:t>47%</a:t>
            </a:r>
          </a:p>
        </p:txBody>
      </p:sp>
    </p:spTree>
    <p:extLst>
      <p:ext uri="{BB962C8B-B14F-4D97-AF65-F5344CB8AC3E}">
        <p14:creationId xmlns:p14="http://schemas.microsoft.com/office/powerpoint/2010/main" val="989787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48826" y="252501"/>
            <a:ext cx="1199430" cy="140664"/>
          </a:xfrm>
          <a:prstGeom prst="rect">
            <a:avLst/>
          </a:prstGeom>
        </p:spPr>
        <p:txBody>
          <a:bodyPr vert="horz" wrap="square" lIns="0" tIns="14971" rIns="0" bIns="0" rtlCol="0">
            <a:spAutoFit/>
          </a:bodyPr>
          <a:lstStyle/>
          <a:p>
            <a:pPr marL="11516">
              <a:spcBef>
                <a:spcPts val="118"/>
              </a:spcBef>
            </a:pPr>
            <a:r>
              <a:rPr sz="816" spc="-9" dirty="0">
                <a:solidFill>
                  <a:srgbClr val="0B3B60"/>
                </a:solidFill>
                <a:latin typeface="Arial Black"/>
                <a:cs typeface="Arial Black"/>
              </a:rPr>
              <a:t>Gender</a:t>
            </a:r>
            <a:r>
              <a:rPr sz="816" spc="-36" dirty="0">
                <a:solidFill>
                  <a:srgbClr val="0B3B60"/>
                </a:solidFill>
                <a:latin typeface="Arial Black"/>
                <a:cs typeface="Arial Black"/>
              </a:rPr>
              <a:t> </a:t>
            </a:r>
            <a:r>
              <a:rPr sz="816" spc="-18" dirty="0">
                <a:solidFill>
                  <a:srgbClr val="0B3B60"/>
                </a:solidFill>
                <a:latin typeface="Arial Black"/>
                <a:cs typeface="Arial Black"/>
              </a:rPr>
              <a:t>Pay</a:t>
            </a:r>
            <a:r>
              <a:rPr sz="816" spc="-36" dirty="0">
                <a:solidFill>
                  <a:srgbClr val="0B3B60"/>
                </a:solidFill>
                <a:latin typeface="Arial Black"/>
                <a:cs typeface="Arial Black"/>
              </a:rPr>
              <a:t> </a:t>
            </a:r>
            <a:r>
              <a:rPr sz="816" spc="-18" dirty="0">
                <a:solidFill>
                  <a:srgbClr val="0B3B60"/>
                </a:solidFill>
                <a:latin typeface="Arial Black"/>
                <a:cs typeface="Arial Black"/>
              </a:rPr>
              <a:t>Gap</a:t>
            </a:r>
            <a:r>
              <a:rPr sz="816" spc="-36" dirty="0">
                <a:solidFill>
                  <a:srgbClr val="0B3B60"/>
                </a:solidFill>
                <a:latin typeface="Arial Black"/>
                <a:cs typeface="Arial Black"/>
              </a:rPr>
              <a:t> </a:t>
            </a:r>
            <a:r>
              <a:rPr sz="816" spc="-18" dirty="0">
                <a:solidFill>
                  <a:srgbClr val="0B3B60"/>
                </a:solidFill>
                <a:latin typeface="Arial Black"/>
                <a:cs typeface="Arial Black"/>
              </a:rPr>
              <a:t>202</a:t>
            </a:r>
            <a:r>
              <a:rPr lang="en-IE" sz="816" spc="-18" dirty="0">
                <a:solidFill>
                  <a:srgbClr val="0B3B60"/>
                </a:solidFill>
                <a:latin typeface="Arial Black"/>
                <a:cs typeface="Arial Black"/>
              </a:rPr>
              <a:t>3</a:t>
            </a:r>
            <a:endParaRPr sz="816" dirty="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87367" y="202964"/>
            <a:ext cx="777931" cy="205793"/>
          </a:xfrm>
          <a:prstGeom prst="rect">
            <a:avLst/>
          </a:prstGeom>
          <a:solidFill>
            <a:srgbClr val="F04E39"/>
          </a:solidFill>
        </p:spPr>
        <p:txBody>
          <a:bodyPr vert="horz" wrap="square" lIns="0" tIns="38004" rIns="0" bIns="0" rtlCol="0">
            <a:spAutoFit/>
          </a:bodyPr>
          <a:lstStyle/>
          <a:p>
            <a:pPr marR="116891" algn="r">
              <a:spcBef>
                <a:spcPts val="299"/>
              </a:spcBef>
            </a:pPr>
            <a:r>
              <a:rPr sz="1088" spc="-59" dirty="0">
                <a:solidFill>
                  <a:srgbClr val="FFFFFF"/>
                </a:solidFill>
                <a:latin typeface="Lucida Sans"/>
                <a:cs typeface="Lucida Sans"/>
              </a:rPr>
              <a:t>8</a:t>
            </a:r>
            <a:endParaRPr sz="1088">
              <a:latin typeface="Lucida Sans"/>
              <a:cs typeface="Lucida San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02083" y="202964"/>
            <a:ext cx="935555" cy="935555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029554" y="855841"/>
            <a:ext cx="8497934" cy="41635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spcBef>
                <a:spcPts val="91"/>
              </a:spcBef>
            </a:pPr>
            <a:r>
              <a:rPr lang="en-IE" spc="-190" dirty="0"/>
              <a:t>Actions to date to address </a:t>
            </a:r>
            <a:r>
              <a:rPr spc="-91" dirty="0"/>
              <a:t>the</a:t>
            </a:r>
            <a:r>
              <a:rPr spc="-322" dirty="0"/>
              <a:t> </a:t>
            </a:r>
            <a:r>
              <a:rPr spc="-163" dirty="0"/>
              <a:t>Gender</a:t>
            </a:r>
            <a:r>
              <a:rPr spc="-317" dirty="0"/>
              <a:t> </a:t>
            </a:r>
            <a:r>
              <a:rPr spc="-185" dirty="0"/>
              <a:t>Pay</a:t>
            </a:r>
            <a:r>
              <a:rPr spc="-322" dirty="0"/>
              <a:t> </a:t>
            </a:r>
            <a:r>
              <a:rPr spc="-258" dirty="0"/>
              <a:t>Gap</a:t>
            </a:r>
          </a:p>
        </p:txBody>
      </p:sp>
      <p:sp>
        <p:nvSpPr>
          <p:cNvPr id="6" name="object 6"/>
          <p:cNvSpPr/>
          <p:nvPr/>
        </p:nvSpPr>
        <p:spPr>
          <a:xfrm flipV="1">
            <a:off x="1487362" y="1477711"/>
            <a:ext cx="9250276" cy="45719"/>
          </a:xfrm>
          <a:custGeom>
            <a:avLst/>
            <a:gdLst/>
            <a:ahLst/>
            <a:cxnLst/>
            <a:rect l="l" t="t" r="r" b="b"/>
            <a:pathLst>
              <a:path w="8375650">
                <a:moveTo>
                  <a:pt x="0" y="0"/>
                </a:moveTo>
                <a:lnTo>
                  <a:pt x="8375599" y="0"/>
                </a:lnTo>
              </a:path>
            </a:pathLst>
          </a:custGeom>
          <a:ln w="12700">
            <a:solidFill>
              <a:srgbClr val="F2695A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7" name="object 7"/>
          <p:cNvSpPr txBox="1"/>
          <p:nvPr/>
        </p:nvSpPr>
        <p:spPr>
          <a:xfrm>
            <a:off x="1487362" y="1688819"/>
            <a:ext cx="8613466" cy="777094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 marR="4607">
              <a:lnSpc>
                <a:spcPct val="125000"/>
              </a:lnSpc>
              <a:spcBef>
                <a:spcPts val="91"/>
              </a:spcBef>
            </a:pPr>
            <a:r>
              <a:rPr sz="1360" spc="-68" dirty="0">
                <a:solidFill>
                  <a:srgbClr val="FFFFFF"/>
                </a:solidFill>
                <a:latin typeface="+mj-lt"/>
                <a:cs typeface="Arial Black"/>
              </a:rPr>
              <a:t>We</a:t>
            </a:r>
            <a:r>
              <a:rPr sz="1360" spc="-59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54" dirty="0">
                <a:solidFill>
                  <a:srgbClr val="FFFFFF"/>
                </a:solidFill>
                <a:latin typeface="+mj-lt"/>
                <a:cs typeface="Arial Black"/>
              </a:rPr>
              <a:t>are </a:t>
            </a:r>
            <a:r>
              <a:rPr sz="1360" spc="-73" dirty="0">
                <a:solidFill>
                  <a:srgbClr val="FFFFFF"/>
                </a:solidFill>
                <a:latin typeface="+mj-lt"/>
                <a:cs typeface="Arial Black"/>
              </a:rPr>
              <a:t>passionate</a:t>
            </a:r>
            <a:r>
              <a:rPr sz="1360" spc="-54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45" dirty="0">
                <a:solidFill>
                  <a:srgbClr val="FFFFFF"/>
                </a:solidFill>
                <a:latin typeface="+mj-lt"/>
                <a:cs typeface="Arial Black"/>
              </a:rPr>
              <a:t>about</a:t>
            </a:r>
            <a:r>
              <a:rPr sz="1360" spc="-54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59" dirty="0">
                <a:solidFill>
                  <a:srgbClr val="FFFFFF"/>
                </a:solidFill>
                <a:latin typeface="+mj-lt"/>
                <a:cs typeface="Arial Black"/>
              </a:rPr>
              <a:t>attracting </a:t>
            </a:r>
            <a:r>
              <a:rPr sz="1360" spc="-45" dirty="0">
                <a:solidFill>
                  <a:srgbClr val="FFFFFF"/>
                </a:solidFill>
                <a:latin typeface="+mj-lt"/>
                <a:cs typeface="Arial Black"/>
              </a:rPr>
              <a:t>and</a:t>
            </a:r>
            <a:r>
              <a:rPr sz="1360" spc="-54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50" dirty="0">
                <a:solidFill>
                  <a:srgbClr val="FFFFFF"/>
                </a:solidFill>
                <a:latin typeface="+mj-lt"/>
                <a:cs typeface="Arial Black"/>
              </a:rPr>
              <a:t>retaining</a:t>
            </a:r>
            <a:r>
              <a:rPr sz="1360" spc="-54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45" dirty="0">
                <a:solidFill>
                  <a:srgbClr val="FFFFFF"/>
                </a:solidFill>
                <a:latin typeface="+mj-lt"/>
                <a:cs typeface="Arial Black"/>
              </a:rPr>
              <a:t>the</a:t>
            </a:r>
            <a:r>
              <a:rPr sz="1360" spc="-54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50" dirty="0">
                <a:solidFill>
                  <a:srgbClr val="FFFFFF"/>
                </a:solidFill>
                <a:latin typeface="+mj-lt"/>
                <a:cs typeface="Arial Black"/>
              </a:rPr>
              <a:t>very</a:t>
            </a:r>
            <a:r>
              <a:rPr sz="1360" spc="-59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68" dirty="0">
                <a:solidFill>
                  <a:srgbClr val="FFFFFF"/>
                </a:solidFill>
                <a:latin typeface="+mj-lt"/>
                <a:cs typeface="Arial Black"/>
              </a:rPr>
              <a:t>best</a:t>
            </a:r>
            <a:r>
              <a:rPr sz="1360" spc="-54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63" dirty="0">
                <a:solidFill>
                  <a:srgbClr val="FFFFFF"/>
                </a:solidFill>
                <a:latin typeface="+mj-lt"/>
                <a:cs typeface="Arial Black"/>
              </a:rPr>
              <a:t>people</a:t>
            </a:r>
            <a:r>
              <a:rPr sz="1360" spc="-54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45" dirty="0">
                <a:solidFill>
                  <a:srgbClr val="FFFFFF"/>
                </a:solidFill>
                <a:latin typeface="+mj-lt"/>
                <a:cs typeface="Arial Black"/>
              </a:rPr>
              <a:t>and</a:t>
            </a:r>
            <a:r>
              <a:rPr sz="1360" spc="-54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100" dirty="0">
                <a:solidFill>
                  <a:srgbClr val="FFFFFF"/>
                </a:solidFill>
                <a:latin typeface="+mj-lt"/>
                <a:cs typeface="Arial Black"/>
              </a:rPr>
              <a:t>as</a:t>
            </a:r>
            <a:r>
              <a:rPr sz="1360" spc="-59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86" dirty="0">
                <a:solidFill>
                  <a:srgbClr val="FFFFFF"/>
                </a:solidFill>
                <a:latin typeface="+mj-lt"/>
                <a:cs typeface="Arial Black"/>
              </a:rPr>
              <a:t>such,</a:t>
            </a:r>
            <a:r>
              <a:rPr sz="1360" spc="-54" dirty="0">
                <a:solidFill>
                  <a:srgbClr val="FFFFFF"/>
                </a:solidFill>
                <a:latin typeface="+mj-lt"/>
                <a:cs typeface="Arial Black"/>
              </a:rPr>
              <a:t> are </a:t>
            </a:r>
            <a:r>
              <a:rPr sz="1360" spc="-68" dirty="0">
                <a:solidFill>
                  <a:srgbClr val="FFFFFF"/>
                </a:solidFill>
                <a:latin typeface="+mj-lt"/>
                <a:cs typeface="Arial Black"/>
              </a:rPr>
              <a:t>constantly</a:t>
            </a:r>
            <a:r>
              <a:rPr sz="1360" spc="-54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68" dirty="0">
                <a:solidFill>
                  <a:srgbClr val="FFFFFF"/>
                </a:solidFill>
                <a:latin typeface="+mj-lt"/>
                <a:cs typeface="Arial Black"/>
              </a:rPr>
              <a:t>reviewing</a:t>
            </a:r>
            <a:r>
              <a:rPr sz="1360" spc="-59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27" dirty="0">
                <a:solidFill>
                  <a:srgbClr val="FFFFFF"/>
                </a:solidFill>
                <a:latin typeface="+mj-lt"/>
                <a:cs typeface="Arial Black"/>
              </a:rPr>
              <a:t>our</a:t>
            </a:r>
            <a:r>
              <a:rPr sz="1360" spc="-54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23" dirty="0">
                <a:solidFill>
                  <a:srgbClr val="FFFFFF"/>
                </a:solidFill>
                <a:latin typeface="+mj-lt"/>
                <a:cs typeface="Arial Black"/>
              </a:rPr>
              <a:t>HR </a:t>
            </a:r>
            <a:r>
              <a:rPr sz="1360" spc="-77" dirty="0">
                <a:solidFill>
                  <a:srgbClr val="FFFFFF"/>
                </a:solidFill>
                <a:latin typeface="+mj-lt"/>
                <a:cs typeface="Arial Black"/>
              </a:rPr>
              <a:t>policies</a:t>
            </a:r>
            <a:r>
              <a:rPr sz="1360" spc="-59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45" dirty="0">
                <a:solidFill>
                  <a:srgbClr val="FFFFFF"/>
                </a:solidFill>
                <a:latin typeface="+mj-lt"/>
                <a:cs typeface="Arial Black"/>
              </a:rPr>
              <a:t>and</a:t>
            </a:r>
            <a:r>
              <a:rPr sz="1360" spc="-54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63" dirty="0">
                <a:solidFill>
                  <a:srgbClr val="FFFFFF"/>
                </a:solidFill>
                <a:latin typeface="+mj-lt"/>
                <a:cs typeface="Arial Black"/>
              </a:rPr>
              <a:t>people</a:t>
            </a:r>
            <a:r>
              <a:rPr sz="1360" spc="-54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73" dirty="0">
                <a:solidFill>
                  <a:srgbClr val="FFFFFF"/>
                </a:solidFill>
                <a:latin typeface="+mj-lt"/>
                <a:cs typeface="Arial Black"/>
              </a:rPr>
              <a:t>strategies.</a:t>
            </a:r>
            <a:r>
              <a:rPr sz="1360" spc="-54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118" dirty="0">
                <a:solidFill>
                  <a:srgbClr val="FFFFFF"/>
                </a:solidFill>
                <a:latin typeface="+mj-lt"/>
                <a:cs typeface="Arial Black"/>
              </a:rPr>
              <a:t>As</a:t>
            </a:r>
            <a:r>
              <a:rPr sz="1360" spc="-59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82" dirty="0">
                <a:solidFill>
                  <a:srgbClr val="FFFFFF"/>
                </a:solidFill>
                <a:latin typeface="+mj-lt"/>
                <a:cs typeface="Arial Black"/>
              </a:rPr>
              <a:t>a</a:t>
            </a:r>
            <a:r>
              <a:rPr sz="1360" spc="-54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73" dirty="0">
                <a:solidFill>
                  <a:srgbClr val="FFFFFF"/>
                </a:solidFill>
                <a:latin typeface="+mj-lt"/>
                <a:cs typeface="Arial Black"/>
              </a:rPr>
              <a:t>company</a:t>
            </a:r>
            <a:r>
              <a:rPr sz="1360" spc="-54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100" dirty="0">
                <a:solidFill>
                  <a:srgbClr val="FFFFFF"/>
                </a:solidFill>
                <a:latin typeface="+mj-lt"/>
                <a:cs typeface="Arial Black"/>
              </a:rPr>
              <a:t>we</a:t>
            </a:r>
            <a:r>
              <a:rPr sz="1360" spc="-54" dirty="0">
                <a:solidFill>
                  <a:srgbClr val="FFFFFF"/>
                </a:solidFill>
                <a:latin typeface="+mj-lt"/>
                <a:cs typeface="Arial Black"/>
              </a:rPr>
              <a:t> are</a:t>
            </a:r>
            <a:r>
              <a:rPr sz="1360" spc="-59" dirty="0">
                <a:solidFill>
                  <a:srgbClr val="FFFFFF"/>
                </a:solidFill>
                <a:latin typeface="+mj-lt"/>
                <a:cs typeface="Arial Black"/>
              </a:rPr>
              <a:t> committed</a:t>
            </a:r>
            <a:r>
              <a:rPr sz="1360" spc="-54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45" dirty="0">
                <a:solidFill>
                  <a:srgbClr val="FFFFFF"/>
                </a:solidFill>
                <a:latin typeface="+mj-lt"/>
                <a:cs typeface="Arial Black"/>
              </a:rPr>
              <a:t>and</a:t>
            </a:r>
            <a:r>
              <a:rPr sz="1360" spc="-54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59" dirty="0">
                <a:solidFill>
                  <a:srgbClr val="FFFFFF"/>
                </a:solidFill>
                <a:latin typeface="+mj-lt"/>
                <a:cs typeface="Arial Black"/>
              </a:rPr>
              <a:t>strongly</a:t>
            </a:r>
            <a:r>
              <a:rPr sz="1360" spc="-54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50" dirty="0">
                <a:solidFill>
                  <a:srgbClr val="FFFFFF"/>
                </a:solidFill>
                <a:latin typeface="+mj-lt"/>
                <a:cs typeface="Arial Black"/>
              </a:rPr>
              <a:t>support</a:t>
            </a:r>
            <a:r>
              <a:rPr sz="1360" spc="-59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45" dirty="0">
                <a:solidFill>
                  <a:srgbClr val="FFFFFF"/>
                </a:solidFill>
                <a:latin typeface="+mj-lt"/>
                <a:cs typeface="Arial Black"/>
              </a:rPr>
              <a:t>the</a:t>
            </a:r>
            <a:r>
              <a:rPr sz="1360" spc="-54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50" dirty="0">
                <a:solidFill>
                  <a:srgbClr val="FFFFFF"/>
                </a:solidFill>
                <a:latin typeface="+mj-lt"/>
                <a:cs typeface="Arial Black"/>
              </a:rPr>
              <a:t>narrowing</a:t>
            </a:r>
            <a:r>
              <a:rPr sz="1360" spc="-54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32" dirty="0">
                <a:solidFill>
                  <a:srgbClr val="FFFFFF"/>
                </a:solidFill>
                <a:latin typeface="+mj-lt"/>
                <a:cs typeface="Arial Black"/>
              </a:rPr>
              <a:t>of</a:t>
            </a:r>
            <a:r>
              <a:rPr sz="1360" spc="-54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45" dirty="0">
                <a:solidFill>
                  <a:srgbClr val="FFFFFF"/>
                </a:solidFill>
                <a:latin typeface="+mj-lt"/>
                <a:cs typeface="Arial Black"/>
              </a:rPr>
              <a:t>any</a:t>
            </a:r>
            <a:r>
              <a:rPr sz="1360" spc="-59" dirty="0">
                <a:solidFill>
                  <a:srgbClr val="FFFFFF"/>
                </a:solidFill>
                <a:latin typeface="+mj-lt"/>
                <a:cs typeface="Arial Black"/>
              </a:rPr>
              <a:t> gender</a:t>
            </a:r>
            <a:r>
              <a:rPr sz="1360" spc="-54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23" dirty="0">
                <a:solidFill>
                  <a:srgbClr val="FFFFFF"/>
                </a:solidFill>
                <a:latin typeface="+mj-lt"/>
                <a:cs typeface="Arial Black"/>
              </a:rPr>
              <a:t>pay </a:t>
            </a:r>
            <a:r>
              <a:rPr sz="1360" spc="-77" dirty="0">
                <a:solidFill>
                  <a:srgbClr val="FFFFFF"/>
                </a:solidFill>
                <a:latin typeface="+mj-lt"/>
                <a:cs typeface="Arial Black"/>
              </a:rPr>
              <a:t>gap</a:t>
            </a:r>
            <a:r>
              <a:rPr sz="1360" spc="-63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45" dirty="0">
                <a:solidFill>
                  <a:srgbClr val="FFFFFF"/>
                </a:solidFill>
                <a:latin typeface="+mj-lt"/>
                <a:cs typeface="Arial Black"/>
              </a:rPr>
              <a:t>and</a:t>
            </a:r>
            <a:r>
              <a:rPr sz="1360" spc="-59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100" dirty="0">
                <a:solidFill>
                  <a:srgbClr val="FFFFFF"/>
                </a:solidFill>
                <a:latin typeface="+mj-lt"/>
                <a:cs typeface="Arial Black"/>
              </a:rPr>
              <a:t>as</a:t>
            </a:r>
            <a:r>
              <a:rPr sz="1360" spc="-59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86" dirty="0">
                <a:solidFill>
                  <a:srgbClr val="FFFFFF"/>
                </a:solidFill>
                <a:latin typeface="+mj-lt"/>
                <a:cs typeface="Arial Black"/>
              </a:rPr>
              <a:t>such</a:t>
            </a:r>
            <a:r>
              <a:rPr sz="1360" spc="-59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50" dirty="0">
                <a:solidFill>
                  <a:srgbClr val="FFFFFF"/>
                </a:solidFill>
                <a:latin typeface="+mj-lt"/>
                <a:cs typeface="Arial Black"/>
              </a:rPr>
              <a:t>will</a:t>
            </a:r>
            <a:r>
              <a:rPr sz="1360" spc="-59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41" dirty="0">
                <a:solidFill>
                  <a:srgbClr val="FFFFFF"/>
                </a:solidFill>
                <a:latin typeface="+mj-lt"/>
                <a:cs typeface="Arial Black"/>
              </a:rPr>
              <a:t>promote</a:t>
            </a:r>
            <a:r>
              <a:rPr sz="1360" spc="-59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45" dirty="0">
                <a:solidFill>
                  <a:srgbClr val="FFFFFF"/>
                </a:solidFill>
                <a:latin typeface="+mj-lt"/>
                <a:cs typeface="Arial Black"/>
              </a:rPr>
              <a:t>current</a:t>
            </a:r>
            <a:r>
              <a:rPr sz="1360" spc="-59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68" dirty="0">
                <a:solidFill>
                  <a:srgbClr val="FFFFFF"/>
                </a:solidFill>
                <a:latin typeface="+mj-lt"/>
                <a:cs typeface="Arial Black"/>
              </a:rPr>
              <a:t>best</a:t>
            </a:r>
            <a:r>
              <a:rPr sz="1360" spc="-59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86" dirty="0">
                <a:solidFill>
                  <a:srgbClr val="FFFFFF"/>
                </a:solidFill>
                <a:latin typeface="+mj-lt"/>
                <a:cs typeface="Arial Black"/>
              </a:rPr>
              <a:t>practices</a:t>
            </a:r>
            <a:r>
              <a:rPr sz="1360" spc="-59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45" dirty="0">
                <a:solidFill>
                  <a:srgbClr val="FFFFFF"/>
                </a:solidFill>
                <a:latin typeface="+mj-lt"/>
                <a:cs typeface="Arial Black"/>
              </a:rPr>
              <a:t>and</a:t>
            </a:r>
            <a:r>
              <a:rPr sz="1360" spc="-59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73" dirty="0">
                <a:solidFill>
                  <a:srgbClr val="FFFFFF"/>
                </a:solidFill>
                <a:latin typeface="+mj-lt"/>
                <a:cs typeface="Arial Black"/>
              </a:rPr>
              <a:t>company</a:t>
            </a:r>
            <a:r>
              <a:rPr sz="1360" spc="-59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77" dirty="0">
                <a:solidFill>
                  <a:srgbClr val="FFFFFF"/>
                </a:solidFill>
                <a:latin typeface="+mj-lt"/>
                <a:cs typeface="Arial Black"/>
              </a:rPr>
              <a:t>objectives</a:t>
            </a:r>
            <a:r>
              <a:rPr sz="1360" spc="-59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100" dirty="0">
                <a:solidFill>
                  <a:srgbClr val="FFFFFF"/>
                </a:solidFill>
                <a:latin typeface="+mj-lt"/>
                <a:cs typeface="Arial Black"/>
              </a:rPr>
              <a:t>as</a:t>
            </a:r>
            <a:r>
              <a:rPr sz="1360" spc="-63" dirty="0">
                <a:solidFill>
                  <a:srgbClr val="FFFFFF"/>
                </a:solidFill>
                <a:latin typeface="+mj-lt"/>
                <a:cs typeface="Arial Black"/>
              </a:rPr>
              <a:t> listed</a:t>
            </a:r>
            <a:r>
              <a:rPr sz="1360" spc="-59" dirty="0">
                <a:solidFill>
                  <a:srgbClr val="FFFFFF"/>
                </a:solidFill>
                <a:latin typeface="+mj-lt"/>
                <a:cs typeface="Arial Black"/>
              </a:rPr>
              <a:t> </a:t>
            </a:r>
            <a:r>
              <a:rPr sz="1360" spc="-9" dirty="0">
                <a:solidFill>
                  <a:srgbClr val="FFFFFF"/>
                </a:solidFill>
                <a:latin typeface="+mj-lt"/>
                <a:cs typeface="Arial Black"/>
              </a:rPr>
              <a:t>below.</a:t>
            </a:r>
            <a:endParaRPr sz="1360" dirty="0">
              <a:latin typeface="+mj-lt"/>
              <a:cs typeface="Arial Blac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44073" y="5571046"/>
            <a:ext cx="8613466" cy="456237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 marR="4607">
              <a:lnSpc>
                <a:spcPct val="125000"/>
              </a:lnSpc>
              <a:spcBef>
                <a:spcPts val="91"/>
              </a:spcBef>
            </a:pPr>
            <a:r>
              <a:rPr sz="1200" spc="-45" dirty="0">
                <a:solidFill>
                  <a:srgbClr val="FFFFFF"/>
                </a:solidFill>
                <a:cs typeface="Arial Black"/>
              </a:rPr>
              <a:t>While</a:t>
            </a:r>
            <a:r>
              <a:rPr sz="1200" spc="-54" dirty="0">
                <a:solidFill>
                  <a:srgbClr val="FFFFFF"/>
                </a:solidFill>
                <a:cs typeface="Arial Black"/>
              </a:rPr>
              <a:t> </a:t>
            </a:r>
            <a:r>
              <a:rPr sz="1200" spc="-86" dirty="0">
                <a:solidFill>
                  <a:srgbClr val="FFFFFF"/>
                </a:solidFill>
                <a:cs typeface="Arial Black"/>
              </a:rPr>
              <a:t>challenges</a:t>
            </a:r>
            <a:r>
              <a:rPr sz="1200" spc="-54" dirty="0">
                <a:solidFill>
                  <a:srgbClr val="FFFFFF"/>
                </a:solidFill>
                <a:cs typeface="Arial Black"/>
              </a:rPr>
              <a:t> </a:t>
            </a:r>
            <a:r>
              <a:rPr sz="1200" spc="-45" dirty="0">
                <a:solidFill>
                  <a:srgbClr val="FFFFFF"/>
                </a:solidFill>
                <a:cs typeface="Arial Black"/>
              </a:rPr>
              <a:t>and</a:t>
            </a:r>
            <a:r>
              <a:rPr sz="1200" spc="-54" dirty="0">
                <a:solidFill>
                  <a:srgbClr val="FFFFFF"/>
                </a:solidFill>
                <a:cs typeface="Arial Black"/>
              </a:rPr>
              <a:t> </a:t>
            </a:r>
            <a:r>
              <a:rPr sz="1200" spc="-86" dirty="0">
                <a:solidFill>
                  <a:srgbClr val="FFFFFF"/>
                </a:solidFill>
                <a:cs typeface="Arial Black"/>
              </a:rPr>
              <a:t>obstacles</a:t>
            </a:r>
            <a:r>
              <a:rPr sz="1200" spc="-54" dirty="0">
                <a:solidFill>
                  <a:srgbClr val="FFFFFF"/>
                </a:solidFill>
                <a:cs typeface="Arial Black"/>
              </a:rPr>
              <a:t> </a:t>
            </a:r>
            <a:r>
              <a:rPr sz="1200" spc="-73" dirty="0">
                <a:solidFill>
                  <a:srgbClr val="FFFFFF"/>
                </a:solidFill>
                <a:cs typeface="Arial Black"/>
              </a:rPr>
              <a:t>exist,</a:t>
            </a:r>
            <a:r>
              <a:rPr sz="1200" spc="-50" dirty="0">
                <a:solidFill>
                  <a:srgbClr val="FFFFFF"/>
                </a:solidFill>
                <a:cs typeface="Arial Black"/>
              </a:rPr>
              <a:t> </a:t>
            </a:r>
            <a:r>
              <a:rPr sz="1200" spc="-100" dirty="0">
                <a:solidFill>
                  <a:srgbClr val="FFFFFF"/>
                </a:solidFill>
                <a:cs typeface="Arial Black"/>
              </a:rPr>
              <a:t>we</a:t>
            </a:r>
            <a:r>
              <a:rPr sz="1200" spc="-54" dirty="0">
                <a:solidFill>
                  <a:srgbClr val="FFFFFF"/>
                </a:solidFill>
                <a:cs typeface="Arial Black"/>
              </a:rPr>
              <a:t> are </a:t>
            </a:r>
            <a:r>
              <a:rPr sz="1200" spc="-59" dirty="0">
                <a:solidFill>
                  <a:srgbClr val="FFFFFF"/>
                </a:solidFill>
                <a:cs typeface="Arial Black"/>
              </a:rPr>
              <a:t>committed</a:t>
            </a:r>
            <a:r>
              <a:rPr sz="1200" spc="-54" dirty="0">
                <a:solidFill>
                  <a:srgbClr val="FFFFFF"/>
                </a:solidFill>
                <a:cs typeface="Arial Black"/>
              </a:rPr>
              <a:t> </a:t>
            </a:r>
            <a:r>
              <a:rPr sz="1200" spc="-41" dirty="0">
                <a:solidFill>
                  <a:srgbClr val="FFFFFF"/>
                </a:solidFill>
                <a:cs typeface="Arial Black"/>
              </a:rPr>
              <a:t>to</a:t>
            </a:r>
            <a:r>
              <a:rPr sz="1200" spc="-50" dirty="0">
                <a:solidFill>
                  <a:srgbClr val="FFFFFF"/>
                </a:solidFill>
                <a:cs typeface="Arial Black"/>
              </a:rPr>
              <a:t> </a:t>
            </a:r>
            <a:r>
              <a:rPr sz="1200" spc="-73" dirty="0">
                <a:solidFill>
                  <a:srgbClr val="FFFFFF"/>
                </a:solidFill>
                <a:cs typeface="Arial Black"/>
              </a:rPr>
              <a:t>creating</a:t>
            </a:r>
            <a:r>
              <a:rPr sz="1200" spc="-54" dirty="0">
                <a:solidFill>
                  <a:srgbClr val="FFFFFF"/>
                </a:solidFill>
                <a:cs typeface="Arial Black"/>
              </a:rPr>
              <a:t> </a:t>
            </a:r>
            <a:r>
              <a:rPr sz="1200" spc="-41" dirty="0">
                <a:solidFill>
                  <a:srgbClr val="FFFFFF"/>
                </a:solidFill>
                <a:cs typeface="Arial Black"/>
              </a:rPr>
              <a:t>parity</a:t>
            </a:r>
            <a:r>
              <a:rPr sz="1200" spc="-54" dirty="0">
                <a:solidFill>
                  <a:srgbClr val="FFFFFF"/>
                </a:solidFill>
                <a:cs typeface="Arial Black"/>
              </a:rPr>
              <a:t> </a:t>
            </a:r>
            <a:r>
              <a:rPr sz="1200" spc="-100" dirty="0">
                <a:solidFill>
                  <a:srgbClr val="FFFFFF"/>
                </a:solidFill>
                <a:cs typeface="Arial Black"/>
              </a:rPr>
              <a:t>across</a:t>
            </a:r>
            <a:r>
              <a:rPr sz="1200" spc="-54" dirty="0">
                <a:solidFill>
                  <a:srgbClr val="FFFFFF"/>
                </a:solidFill>
                <a:cs typeface="Arial Black"/>
              </a:rPr>
              <a:t> </a:t>
            </a:r>
            <a:r>
              <a:rPr sz="1200" spc="-45" dirty="0">
                <a:solidFill>
                  <a:srgbClr val="FFFFFF"/>
                </a:solidFill>
                <a:cs typeface="Arial Black"/>
              </a:rPr>
              <a:t>all</a:t>
            </a:r>
            <a:r>
              <a:rPr sz="1200" spc="-54" dirty="0">
                <a:solidFill>
                  <a:srgbClr val="FFFFFF"/>
                </a:solidFill>
                <a:cs typeface="Arial Black"/>
              </a:rPr>
              <a:t> </a:t>
            </a:r>
            <a:r>
              <a:rPr sz="1200" spc="-73" dirty="0">
                <a:solidFill>
                  <a:srgbClr val="FFFFFF"/>
                </a:solidFill>
                <a:cs typeface="Arial Black"/>
              </a:rPr>
              <a:t>genders</a:t>
            </a:r>
            <a:r>
              <a:rPr sz="1200" spc="-50" dirty="0">
                <a:solidFill>
                  <a:srgbClr val="FFFFFF"/>
                </a:solidFill>
                <a:cs typeface="Arial Black"/>
              </a:rPr>
              <a:t> </a:t>
            </a:r>
            <a:r>
              <a:rPr sz="1200" spc="-27" dirty="0">
                <a:solidFill>
                  <a:srgbClr val="FFFFFF"/>
                </a:solidFill>
                <a:cs typeface="Arial Black"/>
              </a:rPr>
              <a:t>in</a:t>
            </a:r>
            <a:r>
              <a:rPr sz="1200" spc="-54" dirty="0">
                <a:solidFill>
                  <a:srgbClr val="FFFFFF"/>
                </a:solidFill>
                <a:cs typeface="Arial Black"/>
              </a:rPr>
              <a:t> </a:t>
            </a:r>
            <a:r>
              <a:rPr sz="1200" spc="-45" dirty="0">
                <a:solidFill>
                  <a:srgbClr val="FFFFFF"/>
                </a:solidFill>
                <a:cs typeface="Arial Black"/>
              </a:rPr>
              <a:t>the</a:t>
            </a:r>
            <a:r>
              <a:rPr sz="1200" spc="-54" dirty="0">
                <a:solidFill>
                  <a:srgbClr val="FFFFFF"/>
                </a:solidFill>
                <a:cs typeface="Arial Black"/>
              </a:rPr>
              <a:t> </a:t>
            </a:r>
            <a:r>
              <a:rPr sz="1200" spc="-77" dirty="0">
                <a:solidFill>
                  <a:srgbClr val="FFFFFF"/>
                </a:solidFill>
                <a:cs typeface="Arial Black"/>
              </a:rPr>
              <a:t>workplace</a:t>
            </a:r>
            <a:r>
              <a:rPr sz="1200" spc="-54" dirty="0">
                <a:solidFill>
                  <a:srgbClr val="FFFFFF"/>
                </a:solidFill>
                <a:cs typeface="Arial Black"/>
              </a:rPr>
              <a:t> </a:t>
            </a:r>
            <a:r>
              <a:rPr sz="1200" spc="-23" dirty="0">
                <a:solidFill>
                  <a:srgbClr val="FFFFFF"/>
                </a:solidFill>
                <a:cs typeface="Arial Black"/>
              </a:rPr>
              <a:t>and </a:t>
            </a:r>
            <a:r>
              <a:rPr sz="1200" spc="-82" dirty="0">
                <a:solidFill>
                  <a:srgbClr val="FFFFFF"/>
                </a:solidFill>
                <a:cs typeface="Arial Black"/>
              </a:rPr>
              <a:t>create</a:t>
            </a:r>
            <a:r>
              <a:rPr sz="1200" spc="-54" dirty="0">
                <a:solidFill>
                  <a:srgbClr val="FFFFFF"/>
                </a:solidFill>
                <a:cs typeface="Arial Black"/>
              </a:rPr>
              <a:t> </a:t>
            </a:r>
            <a:r>
              <a:rPr sz="1200" spc="-82" dirty="0">
                <a:solidFill>
                  <a:srgbClr val="FFFFFF"/>
                </a:solidFill>
                <a:cs typeface="Arial Black"/>
              </a:rPr>
              <a:t>a</a:t>
            </a:r>
            <a:r>
              <a:rPr sz="1200" spc="-50" dirty="0">
                <a:solidFill>
                  <a:srgbClr val="FFFFFF"/>
                </a:solidFill>
                <a:cs typeface="Arial Black"/>
              </a:rPr>
              <a:t> </a:t>
            </a:r>
            <a:r>
              <a:rPr sz="1200" spc="-41" dirty="0">
                <a:solidFill>
                  <a:srgbClr val="FFFFFF"/>
                </a:solidFill>
                <a:cs typeface="Arial Black"/>
              </a:rPr>
              <a:t>better</a:t>
            </a:r>
            <a:r>
              <a:rPr sz="1200" spc="-50" dirty="0">
                <a:solidFill>
                  <a:srgbClr val="FFFFFF"/>
                </a:solidFill>
                <a:cs typeface="Arial Black"/>
              </a:rPr>
              <a:t> </a:t>
            </a:r>
            <a:r>
              <a:rPr sz="1200" spc="-59" dirty="0">
                <a:solidFill>
                  <a:srgbClr val="FFFFFF"/>
                </a:solidFill>
                <a:cs typeface="Arial Black"/>
              </a:rPr>
              <a:t>culture</a:t>
            </a:r>
            <a:r>
              <a:rPr sz="1200" spc="-50" dirty="0">
                <a:solidFill>
                  <a:srgbClr val="FFFFFF"/>
                </a:solidFill>
                <a:cs typeface="Arial Black"/>
              </a:rPr>
              <a:t> </a:t>
            </a:r>
            <a:r>
              <a:rPr sz="1200" spc="-23" dirty="0">
                <a:solidFill>
                  <a:srgbClr val="FFFFFF"/>
                </a:solidFill>
                <a:cs typeface="Arial Black"/>
              </a:rPr>
              <a:t>for</a:t>
            </a:r>
            <a:r>
              <a:rPr sz="1200" spc="-54" dirty="0">
                <a:solidFill>
                  <a:srgbClr val="FFFFFF"/>
                </a:solidFill>
                <a:cs typeface="Arial Black"/>
              </a:rPr>
              <a:t> </a:t>
            </a:r>
            <a:r>
              <a:rPr sz="1200" spc="-59" dirty="0">
                <a:solidFill>
                  <a:srgbClr val="FFFFFF"/>
                </a:solidFill>
                <a:cs typeface="Arial Black"/>
              </a:rPr>
              <a:t>gender</a:t>
            </a:r>
            <a:r>
              <a:rPr sz="1200" spc="-50" dirty="0">
                <a:solidFill>
                  <a:srgbClr val="FFFFFF"/>
                </a:solidFill>
                <a:cs typeface="Arial Black"/>
              </a:rPr>
              <a:t> </a:t>
            </a:r>
            <a:r>
              <a:rPr sz="1200" spc="-77" dirty="0">
                <a:solidFill>
                  <a:srgbClr val="FFFFFF"/>
                </a:solidFill>
                <a:cs typeface="Arial Black"/>
              </a:rPr>
              <a:t>balance,</a:t>
            </a:r>
            <a:r>
              <a:rPr sz="1200" spc="-50" dirty="0">
                <a:solidFill>
                  <a:srgbClr val="FFFFFF"/>
                </a:solidFill>
                <a:cs typeface="Arial Black"/>
              </a:rPr>
              <a:t> </a:t>
            </a:r>
            <a:r>
              <a:rPr sz="1200" spc="-59" dirty="0">
                <a:solidFill>
                  <a:srgbClr val="FFFFFF"/>
                </a:solidFill>
                <a:cs typeface="Arial Black"/>
              </a:rPr>
              <a:t>transparency,</a:t>
            </a:r>
            <a:r>
              <a:rPr sz="1200" spc="-50" dirty="0">
                <a:solidFill>
                  <a:srgbClr val="FFFFFF"/>
                </a:solidFill>
                <a:cs typeface="Arial Black"/>
              </a:rPr>
              <a:t> </a:t>
            </a:r>
            <a:r>
              <a:rPr sz="1200" spc="-45" dirty="0">
                <a:solidFill>
                  <a:srgbClr val="FFFFFF"/>
                </a:solidFill>
                <a:cs typeface="Arial Black"/>
              </a:rPr>
              <a:t>and</a:t>
            </a:r>
            <a:r>
              <a:rPr sz="1200" spc="-50" dirty="0">
                <a:solidFill>
                  <a:srgbClr val="FFFFFF"/>
                </a:solidFill>
                <a:cs typeface="Arial Black"/>
              </a:rPr>
              <a:t> </a:t>
            </a:r>
            <a:r>
              <a:rPr sz="1200" spc="-9" dirty="0">
                <a:solidFill>
                  <a:srgbClr val="FFFFFF"/>
                </a:solidFill>
                <a:cs typeface="Arial Black"/>
              </a:rPr>
              <a:t>equality.</a:t>
            </a:r>
            <a:endParaRPr sz="1200" dirty="0">
              <a:cs typeface="Arial Black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xfrm>
            <a:off x="1487362" y="2832065"/>
            <a:ext cx="4608638" cy="2164590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218235" marR="103071" indent="-206719">
              <a:lnSpc>
                <a:spcPct val="118100"/>
              </a:lnSpc>
              <a:spcBef>
                <a:spcPts val="91"/>
              </a:spcBef>
              <a:buChar char="•"/>
              <a:tabLst>
                <a:tab pos="218235" algn="l"/>
                <a:tab pos="218811" algn="l"/>
              </a:tabLst>
            </a:pPr>
            <a:r>
              <a:rPr sz="1200" spc="-63" dirty="0">
                <a:solidFill>
                  <a:srgbClr val="F2695A"/>
                </a:solidFill>
                <a:latin typeface="+mn-lt"/>
                <a:cs typeface="Arial Black"/>
              </a:rPr>
              <a:t>Recruitment</a:t>
            </a:r>
            <a:r>
              <a:rPr sz="1200" spc="-45" dirty="0">
                <a:solidFill>
                  <a:srgbClr val="F2695A"/>
                </a:solidFill>
                <a:latin typeface="+mn-lt"/>
                <a:cs typeface="Arial Black"/>
              </a:rPr>
              <a:t> </a:t>
            </a:r>
            <a:r>
              <a:rPr sz="1200" spc="-95" dirty="0">
                <a:solidFill>
                  <a:srgbClr val="F2695A"/>
                </a:solidFill>
                <a:latin typeface="+mn-lt"/>
                <a:cs typeface="Arial Black"/>
              </a:rPr>
              <a:t>process</a:t>
            </a:r>
            <a:r>
              <a:rPr sz="1200" spc="-41" dirty="0">
                <a:solidFill>
                  <a:srgbClr val="F2695A"/>
                </a:solidFill>
                <a:latin typeface="+mn-lt"/>
                <a:cs typeface="Arial Black"/>
              </a:rPr>
              <a:t> </a:t>
            </a:r>
            <a:r>
              <a:rPr lang="en-IE" sz="1200" dirty="0">
                <a:latin typeface="+mn-lt"/>
              </a:rPr>
              <a:t>–</a:t>
            </a:r>
            <a:r>
              <a:rPr sz="1200" spc="-23" dirty="0">
                <a:latin typeface="+mn-lt"/>
              </a:rPr>
              <a:t> </a:t>
            </a:r>
            <a:r>
              <a:rPr lang="en-IE" sz="1200" spc="-18" dirty="0">
                <a:latin typeface="+mn-lt"/>
              </a:rPr>
              <a:t>reviewed and updated job advertisements and job titles to represent gender neutral language</a:t>
            </a:r>
            <a:r>
              <a:rPr sz="1200" spc="-9" dirty="0">
                <a:latin typeface="+mn-lt"/>
              </a:rPr>
              <a:t>.</a:t>
            </a:r>
            <a:endParaRPr lang="en-IE" sz="1200" spc="-9" dirty="0">
              <a:latin typeface="+mn-lt"/>
            </a:endParaRPr>
          </a:p>
          <a:p>
            <a:pPr marL="218235" marR="103071" indent="-206719">
              <a:lnSpc>
                <a:spcPct val="118100"/>
              </a:lnSpc>
              <a:spcBef>
                <a:spcPts val="91"/>
              </a:spcBef>
              <a:buChar char="•"/>
              <a:tabLst>
                <a:tab pos="218235" algn="l"/>
                <a:tab pos="218811" algn="l"/>
              </a:tabLst>
            </a:pPr>
            <a:r>
              <a:rPr sz="1200" spc="-91" dirty="0">
                <a:solidFill>
                  <a:srgbClr val="F2695A"/>
                </a:solidFill>
                <a:latin typeface="+mn-lt"/>
                <a:cs typeface="Arial Black"/>
              </a:rPr>
              <a:t>Review</a:t>
            </a:r>
            <a:r>
              <a:rPr lang="en-IE" sz="1200" spc="-91" dirty="0">
                <a:solidFill>
                  <a:srgbClr val="F2695A"/>
                </a:solidFill>
                <a:latin typeface="+mn-lt"/>
                <a:cs typeface="Arial Black"/>
              </a:rPr>
              <a:t>ed</a:t>
            </a:r>
            <a:r>
              <a:rPr sz="1200" spc="-63" dirty="0">
                <a:solidFill>
                  <a:srgbClr val="F2695A"/>
                </a:solidFill>
                <a:latin typeface="+mn-lt"/>
                <a:cs typeface="Arial Black"/>
              </a:rPr>
              <a:t> </a:t>
            </a:r>
            <a:r>
              <a:rPr sz="1200" spc="-23" dirty="0">
                <a:latin typeface="+mn-lt"/>
              </a:rPr>
              <a:t>gender</a:t>
            </a:r>
            <a:r>
              <a:rPr sz="1200" spc="-45" dirty="0">
                <a:latin typeface="+mn-lt"/>
              </a:rPr>
              <a:t> </a:t>
            </a:r>
            <a:r>
              <a:rPr sz="1200" spc="-23" dirty="0">
                <a:latin typeface="+mn-lt"/>
              </a:rPr>
              <a:t>balance</a:t>
            </a:r>
            <a:r>
              <a:rPr sz="1200" spc="-45" dirty="0">
                <a:latin typeface="+mn-lt"/>
              </a:rPr>
              <a:t> </a:t>
            </a:r>
            <a:r>
              <a:rPr sz="1200" spc="-27" dirty="0">
                <a:latin typeface="+mn-lt"/>
              </a:rPr>
              <a:t>in</a:t>
            </a:r>
            <a:r>
              <a:rPr sz="1200" spc="-41" dirty="0">
                <a:latin typeface="+mn-lt"/>
              </a:rPr>
              <a:t> </a:t>
            </a:r>
            <a:r>
              <a:rPr sz="1200" spc="-23" dirty="0">
                <a:latin typeface="+mn-lt"/>
              </a:rPr>
              <a:t>relation</a:t>
            </a:r>
            <a:r>
              <a:rPr sz="1200" spc="-45" dirty="0">
                <a:latin typeface="+mn-lt"/>
              </a:rPr>
              <a:t> </a:t>
            </a:r>
            <a:r>
              <a:rPr sz="1200" spc="-27" dirty="0">
                <a:latin typeface="+mn-lt"/>
              </a:rPr>
              <a:t>to</a:t>
            </a:r>
            <a:r>
              <a:rPr sz="1200" spc="-45" dirty="0">
                <a:latin typeface="+mn-lt"/>
              </a:rPr>
              <a:t> </a:t>
            </a:r>
            <a:r>
              <a:rPr sz="1200" spc="-9" dirty="0">
                <a:latin typeface="+mn-lt"/>
              </a:rPr>
              <a:t>our</a:t>
            </a:r>
            <a:r>
              <a:rPr sz="1200" spc="-41" dirty="0">
                <a:latin typeface="+mn-lt"/>
              </a:rPr>
              <a:t> </a:t>
            </a:r>
            <a:r>
              <a:rPr sz="1200" spc="-9" dirty="0">
                <a:latin typeface="+mn-lt"/>
              </a:rPr>
              <a:t>promotion </a:t>
            </a:r>
            <a:r>
              <a:rPr sz="1200" spc="-27" dirty="0">
                <a:latin typeface="+mn-lt"/>
              </a:rPr>
              <a:t>process</a:t>
            </a:r>
            <a:r>
              <a:rPr sz="1200" spc="-45" dirty="0">
                <a:latin typeface="+mn-lt"/>
              </a:rPr>
              <a:t> </a:t>
            </a:r>
            <a:r>
              <a:rPr sz="1200" spc="-18" dirty="0">
                <a:latin typeface="+mn-lt"/>
              </a:rPr>
              <a:t>with</a:t>
            </a:r>
            <a:r>
              <a:rPr sz="1200" spc="-41" dirty="0">
                <a:latin typeface="+mn-lt"/>
              </a:rPr>
              <a:t> </a:t>
            </a:r>
            <a:r>
              <a:rPr sz="1200" spc="-32" dirty="0">
                <a:latin typeface="+mn-lt"/>
              </a:rPr>
              <a:t>full</a:t>
            </a:r>
            <a:r>
              <a:rPr sz="1200" spc="-41" dirty="0">
                <a:latin typeface="+mn-lt"/>
              </a:rPr>
              <a:t> </a:t>
            </a:r>
            <a:r>
              <a:rPr sz="1200" spc="-27" dirty="0">
                <a:latin typeface="+mn-lt"/>
              </a:rPr>
              <a:t>transparency</a:t>
            </a:r>
            <a:r>
              <a:rPr sz="1200" spc="-45" dirty="0">
                <a:latin typeface="+mn-lt"/>
              </a:rPr>
              <a:t> </a:t>
            </a:r>
            <a:r>
              <a:rPr sz="1200" spc="-27" dirty="0">
                <a:latin typeface="+mn-lt"/>
              </a:rPr>
              <a:t>in</a:t>
            </a:r>
            <a:r>
              <a:rPr sz="1200" spc="-41" dirty="0">
                <a:latin typeface="+mn-lt"/>
              </a:rPr>
              <a:t> </a:t>
            </a:r>
            <a:r>
              <a:rPr sz="1200" spc="-18" dirty="0">
                <a:latin typeface="+mn-lt"/>
              </a:rPr>
              <a:t>the</a:t>
            </a:r>
            <a:r>
              <a:rPr sz="1200" spc="-41" dirty="0">
                <a:latin typeface="+mn-lt"/>
              </a:rPr>
              <a:t> </a:t>
            </a:r>
            <a:r>
              <a:rPr sz="1200" spc="-27" dirty="0">
                <a:latin typeface="+mn-lt"/>
              </a:rPr>
              <a:t>selection</a:t>
            </a:r>
            <a:r>
              <a:rPr sz="1200" spc="-45" dirty="0">
                <a:latin typeface="+mn-lt"/>
              </a:rPr>
              <a:t> </a:t>
            </a:r>
            <a:r>
              <a:rPr sz="1200" spc="-9" dirty="0">
                <a:latin typeface="+mn-lt"/>
              </a:rPr>
              <a:t>process.</a:t>
            </a:r>
          </a:p>
          <a:p>
            <a:pPr marL="218235" marR="4607" indent="-206719">
              <a:lnSpc>
                <a:spcPct val="118100"/>
              </a:lnSpc>
              <a:buChar char="•"/>
              <a:tabLst>
                <a:tab pos="218235" algn="l"/>
                <a:tab pos="218811" algn="l"/>
              </a:tabLst>
            </a:pPr>
            <a:r>
              <a:rPr lang="en-IE" sz="1200" spc="-63" dirty="0">
                <a:solidFill>
                  <a:srgbClr val="F2695A"/>
                </a:solidFill>
                <a:latin typeface="+mn-lt"/>
                <a:cs typeface="Arial Black"/>
              </a:rPr>
              <a:t>Continue to </a:t>
            </a:r>
            <a:r>
              <a:rPr sz="1200" spc="-63" dirty="0">
                <a:solidFill>
                  <a:srgbClr val="F2695A"/>
                </a:solidFill>
                <a:latin typeface="+mn-lt"/>
                <a:cs typeface="Arial Black"/>
              </a:rPr>
              <a:t>Champion </a:t>
            </a:r>
            <a:r>
              <a:rPr sz="1200" spc="-18" dirty="0">
                <a:latin typeface="+mn-lt"/>
              </a:rPr>
              <a:t>the</a:t>
            </a:r>
            <a:r>
              <a:rPr sz="1200" spc="-45" dirty="0">
                <a:latin typeface="+mn-lt"/>
              </a:rPr>
              <a:t> </a:t>
            </a:r>
            <a:r>
              <a:rPr sz="1200" spc="-36" dirty="0">
                <a:latin typeface="+mn-lt"/>
              </a:rPr>
              <a:t>flexible</a:t>
            </a:r>
            <a:r>
              <a:rPr sz="1200" spc="-45" dirty="0">
                <a:latin typeface="+mn-lt"/>
              </a:rPr>
              <a:t> </a:t>
            </a:r>
            <a:r>
              <a:rPr sz="1200" spc="-36" dirty="0">
                <a:latin typeface="+mn-lt"/>
              </a:rPr>
              <a:t>working</a:t>
            </a:r>
            <a:r>
              <a:rPr sz="1200" spc="-41" dirty="0">
                <a:latin typeface="+mn-lt"/>
              </a:rPr>
              <a:t> </a:t>
            </a:r>
            <a:r>
              <a:rPr sz="1200" spc="-27" dirty="0">
                <a:latin typeface="+mn-lt"/>
              </a:rPr>
              <a:t>culture</a:t>
            </a:r>
            <a:r>
              <a:rPr sz="1200" spc="-45" dirty="0">
                <a:latin typeface="+mn-lt"/>
              </a:rPr>
              <a:t> </a:t>
            </a:r>
            <a:r>
              <a:rPr sz="1200" spc="-18" dirty="0">
                <a:latin typeface="+mn-lt"/>
              </a:rPr>
              <a:t>for</a:t>
            </a:r>
            <a:r>
              <a:rPr sz="1200" spc="-45" dirty="0">
                <a:latin typeface="+mn-lt"/>
              </a:rPr>
              <a:t> </a:t>
            </a:r>
            <a:r>
              <a:rPr sz="1200" spc="-9" dirty="0">
                <a:latin typeface="+mn-lt"/>
              </a:rPr>
              <a:t>men</a:t>
            </a:r>
            <a:r>
              <a:rPr sz="1200" spc="-41" dirty="0">
                <a:latin typeface="+mn-lt"/>
              </a:rPr>
              <a:t> </a:t>
            </a:r>
            <a:r>
              <a:rPr sz="1200" spc="-18" dirty="0">
                <a:latin typeface="+mn-lt"/>
              </a:rPr>
              <a:t>and</a:t>
            </a:r>
            <a:r>
              <a:rPr sz="1200" spc="-45" dirty="0">
                <a:latin typeface="+mn-lt"/>
              </a:rPr>
              <a:t> </a:t>
            </a:r>
            <a:r>
              <a:rPr sz="1200" spc="-9" dirty="0">
                <a:latin typeface="+mn-lt"/>
              </a:rPr>
              <a:t>women </a:t>
            </a:r>
            <a:r>
              <a:rPr sz="1200" spc="-27" dirty="0">
                <a:latin typeface="+mn-lt"/>
              </a:rPr>
              <a:t>across</a:t>
            </a:r>
            <a:r>
              <a:rPr sz="1200" spc="-63" dirty="0">
                <a:latin typeface="+mn-lt"/>
              </a:rPr>
              <a:t> </a:t>
            </a:r>
            <a:r>
              <a:rPr sz="1200" spc="-9" dirty="0">
                <a:latin typeface="+mn-lt"/>
              </a:rPr>
              <a:t>our</a:t>
            </a:r>
            <a:r>
              <a:rPr sz="1200" spc="-68" dirty="0">
                <a:latin typeface="+mn-lt"/>
              </a:rPr>
              <a:t> </a:t>
            </a:r>
            <a:r>
              <a:rPr sz="1200" spc="-9" dirty="0">
                <a:latin typeface="+mn-lt"/>
              </a:rPr>
              <a:t>business.</a:t>
            </a:r>
            <a:endParaRPr lang="en-IE" sz="1200" spc="-9" dirty="0">
              <a:latin typeface="+mn-lt"/>
            </a:endParaRPr>
          </a:p>
          <a:p>
            <a:pPr marL="218235" marR="4607" indent="-206719">
              <a:lnSpc>
                <a:spcPct val="118100"/>
              </a:lnSpc>
              <a:buFontTx/>
              <a:buChar char="•"/>
              <a:tabLst>
                <a:tab pos="218235" algn="l"/>
                <a:tab pos="218811" algn="l"/>
              </a:tabLst>
            </a:pPr>
            <a:r>
              <a:rPr lang="en-IE" sz="1200" spc="-54" dirty="0">
                <a:solidFill>
                  <a:srgbClr val="F2695A"/>
                </a:solidFill>
                <a:latin typeface="+mn-lt"/>
                <a:cs typeface="Arial Black"/>
              </a:rPr>
              <a:t>Continue</a:t>
            </a:r>
            <a:r>
              <a:rPr lang="en-IE" sz="1200" spc="-59" dirty="0">
                <a:solidFill>
                  <a:srgbClr val="F2695A"/>
                </a:solidFill>
                <a:latin typeface="+mn-lt"/>
                <a:cs typeface="Arial Black"/>
              </a:rPr>
              <a:t> </a:t>
            </a:r>
            <a:r>
              <a:rPr lang="en-IE" sz="1200" spc="-41" dirty="0">
                <a:solidFill>
                  <a:srgbClr val="F2695A"/>
                </a:solidFill>
                <a:latin typeface="+mn-lt"/>
                <a:cs typeface="Arial Black"/>
              </a:rPr>
              <a:t>to</a:t>
            </a:r>
            <a:r>
              <a:rPr lang="en-IE" sz="1200" spc="-59" dirty="0">
                <a:solidFill>
                  <a:srgbClr val="F2695A"/>
                </a:solidFill>
                <a:latin typeface="+mn-lt"/>
                <a:cs typeface="Arial Black"/>
              </a:rPr>
              <a:t> </a:t>
            </a:r>
            <a:r>
              <a:rPr lang="en-IE" sz="1200" spc="-41" dirty="0">
                <a:solidFill>
                  <a:srgbClr val="F2695A"/>
                </a:solidFill>
                <a:latin typeface="+mn-lt"/>
                <a:cs typeface="Arial Black"/>
              </a:rPr>
              <a:t>promote</a:t>
            </a:r>
            <a:r>
              <a:rPr lang="en-IE" sz="1200" spc="-59" dirty="0">
                <a:solidFill>
                  <a:srgbClr val="F2695A"/>
                </a:solidFill>
                <a:latin typeface="+mn-lt"/>
                <a:cs typeface="Arial Black"/>
              </a:rPr>
              <a:t> </a:t>
            </a:r>
            <a:r>
              <a:rPr lang="en-IE" sz="1200" dirty="0">
                <a:solidFill>
                  <a:srgbClr val="FFFFFF"/>
                </a:solidFill>
                <a:latin typeface="+mn-lt"/>
                <a:cs typeface="Lucida Sans"/>
              </a:rPr>
              <a:t>a</a:t>
            </a:r>
            <a:r>
              <a:rPr lang="en-IE" sz="1200" spc="-41" dirty="0">
                <a:solidFill>
                  <a:srgbClr val="FFFFFF"/>
                </a:solidFill>
                <a:latin typeface="+mn-lt"/>
                <a:cs typeface="Lucida Sans"/>
              </a:rPr>
              <a:t> </a:t>
            </a:r>
            <a:r>
              <a:rPr lang="en-IE" sz="1200" spc="-18" dirty="0">
                <a:solidFill>
                  <a:srgbClr val="FFFFFF"/>
                </a:solidFill>
                <a:latin typeface="+mn-lt"/>
                <a:cs typeface="Lucida Sans"/>
              </a:rPr>
              <a:t>framework</a:t>
            </a:r>
            <a:r>
              <a:rPr lang="en-IE" sz="1200" spc="-41" dirty="0">
                <a:solidFill>
                  <a:srgbClr val="FFFFFF"/>
                </a:solidFill>
                <a:latin typeface="+mn-lt"/>
                <a:cs typeface="Lucida Sans"/>
              </a:rPr>
              <a:t> </a:t>
            </a:r>
            <a:r>
              <a:rPr lang="en-IE" sz="1200" spc="-27" dirty="0">
                <a:solidFill>
                  <a:srgbClr val="FFFFFF"/>
                </a:solidFill>
                <a:latin typeface="+mn-lt"/>
                <a:cs typeface="Lucida Sans"/>
              </a:rPr>
              <a:t>of</a:t>
            </a:r>
            <a:r>
              <a:rPr lang="en-IE" sz="1200" spc="-41" dirty="0">
                <a:solidFill>
                  <a:srgbClr val="FFFFFF"/>
                </a:solidFill>
                <a:latin typeface="+mn-lt"/>
                <a:cs typeface="Lucida Sans"/>
              </a:rPr>
              <a:t> </a:t>
            </a:r>
            <a:r>
              <a:rPr lang="en-IE" sz="1200" spc="-23" dirty="0">
                <a:solidFill>
                  <a:srgbClr val="FFFFFF"/>
                </a:solidFill>
                <a:latin typeface="+mn-lt"/>
                <a:cs typeface="Lucida Sans"/>
              </a:rPr>
              <a:t>gender</a:t>
            </a:r>
            <a:r>
              <a:rPr lang="en-IE" sz="1200" spc="-41" dirty="0">
                <a:solidFill>
                  <a:srgbClr val="FFFFFF"/>
                </a:solidFill>
                <a:latin typeface="+mn-lt"/>
                <a:cs typeface="Lucida Sans"/>
              </a:rPr>
              <a:t> </a:t>
            </a:r>
            <a:r>
              <a:rPr lang="en-IE" sz="1200" spc="-9" dirty="0">
                <a:solidFill>
                  <a:srgbClr val="FFFFFF"/>
                </a:solidFill>
                <a:latin typeface="+mn-lt"/>
                <a:cs typeface="Lucida Sans"/>
              </a:rPr>
              <a:t>balance </a:t>
            </a:r>
            <a:r>
              <a:rPr lang="en-IE" sz="1200" spc="-18" dirty="0">
                <a:solidFill>
                  <a:srgbClr val="FFFFFF"/>
                </a:solidFill>
                <a:latin typeface="+mn-lt"/>
                <a:cs typeface="Lucida Sans"/>
              </a:rPr>
              <a:t>as</a:t>
            </a:r>
            <a:r>
              <a:rPr lang="en-IE" sz="1200" spc="-54" dirty="0">
                <a:solidFill>
                  <a:srgbClr val="FFFFFF"/>
                </a:solidFill>
                <a:latin typeface="+mn-lt"/>
                <a:cs typeface="Lucida Sans"/>
              </a:rPr>
              <a:t> </a:t>
            </a:r>
            <a:r>
              <a:rPr lang="en-IE" sz="1200" spc="-9" dirty="0">
                <a:solidFill>
                  <a:srgbClr val="FFFFFF"/>
                </a:solidFill>
                <a:latin typeface="+mn-lt"/>
                <a:cs typeface="Lucida Sans"/>
              </a:rPr>
              <a:t>part</a:t>
            </a:r>
            <a:r>
              <a:rPr lang="en-IE" sz="1200" spc="-50" dirty="0">
                <a:solidFill>
                  <a:srgbClr val="FFFFFF"/>
                </a:solidFill>
                <a:latin typeface="+mn-lt"/>
                <a:cs typeface="Lucida Sans"/>
              </a:rPr>
              <a:t> </a:t>
            </a:r>
            <a:r>
              <a:rPr lang="en-IE" sz="1200" spc="-27" dirty="0">
                <a:solidFill>
                  <a:srgbClr val="FFFFFF"/>
                </a:solidFill>
                <a:latin typeface="+mn-lt"/>
                <a:cs typeface="Lucida Sans"/>
              </a:rPr>
              <a:t>of</a:t>
            </a:r>
            <a:r>
              <a:rPr lang="en-IE" sz="1200" spc="-54" dirty="0">
                <a:solidFill>
                  <a:srgbClr val="FFFFFF"/>
                </a:solidFill>
                <a:latin typeface="+mn-lt"/>
                <a:cs typeface="Lucida Sans"/>
              </a:rPr>
              <a:t> </a:t>
            </a:r>
            <a:r>
              <a:rPr lang="en-IE" sz="1200" spc="-18" dirty="0">
                <a:solidFill>
                  <a:srgbClr val="FFFFFF"/>
                </a:solidFill>
                <a:latin typeface="+mn-lt"/>
                <a:cs typeface="Lucida Sans"/>
              </a:rPr>
              <a:t>future</a:t>
            </a:r>
            <a:r>
              <a:rPr lang="en-IE" sz="1200" spc="-50" dirty="0">
                <a:solidFill>
                  <a:srgbClr val="FFFFFF"/>
                </a:solidFill>
                <a:latin typeface="+mn-lt"/>
                <a:cs typeface="Lucida Sans"/>
              </a:rPr>
              <a:t> </a:t>
            </a:r>
            <a:r>
              <a:rPr lang="en-IE" sz="1200" spc="-36" dirty="0">
                <a:solidFill>
                  <a:srgbClr val="FFFFFF"/>
                </a:solidFill>
                <a:latin typeface="+mn-lt"/>
                <a:cs typeface="Lucida Sans"/>
              </a:rPr>
              <a:t>succession</a:t>
            </a:r>
            <a:r>
              <a:rPr lang="en-IE" sz="1200" spc="-54" dirty="0">
                <a:solidFill>
                  <a:srgbClr val="FFFFFF"/>
                </a:solidFill>
                <a:latin typeface="+mn-lt"/>
                <a:cs typeface="Lucida Sans"/>
              </a:rPr>
              <a:t> </a:t>
            </a:r>
            <a:r>
              <a:rPr lang="en-IE" sz="1200" spc="-32" dirty="0">
                <a:solidFill>
                  <a:srgbClr val="FFFFFF"/>
                </a:solidFill>
                <a:latin typeface="+mn-lt"/>
                <a:cs typeface="Lucida Sans"/>
              </a:rPr>
              <a:t>planning</a:t>
            </a:r>
            <a:r>
              <a:rPr lang="en-IE" sz="1200" spc="-50" dirty="0">
                <a:solidFill>
                  <a:srgbClr val="FFFFFF"/>
                </a:solidFill>
                <a:latin typeface="+mn-lt"/>
                <a:cs typeface="Lucida Sans"/>
              </a:rPr>
              <a:t> </a:t>
            </a:r>
            <a:r>
              <a:rPr lang="en-IE" sz="1200" spc="-18" dirty="0">
                <a:solidFill>
                  <a:srgbClr val="FFFFFF"/>
                </a:solidFill>
                <a:latin typeface="+mn-lt"/>
                <a:cs typeface="Lucida Sans"/>
              </a:rPr>
              <a:t>and</a:t>
            </a:r>
            <a:r>
              <a:rPr lang="en-IE" sz="1200" spc="-54" dirty="0">
                <a:solidFill>
                  <a:srgbClr val="FFFFFF"/>
                </a:solidFill>
                <a:latin typeface="+mn-lt"/>
                <a:cs typeface="Lucida Sans"/>
              </a:rPr>
              <a:t> </a:t>
            </a:r>
            <a:r>
              <a:rPr lang="en-IE" sz="1200" spc="-9" dirty="0">
                <a:solidFill>
                  <a:srgbClr val="FFFFFF"/>
                </a:solidFill>
                <a:latin typeface="+mn-lt"/>
                <a:cs typeface="Lucida Sans"/>
              </a:rPr>
              <a:t>career </a:t>
            </a:r>
            <a:r>
              <a:rPr lang="en-IE" sz="1200" spc="-27" dirty="0">
                <a:solidFill>
                  <a:srgbClr val="FFFFFF"/>
                </a:solidFill>
                <a:latin typeface="+mn-lt"/>
                <a:cs typeface="Lucida Sans"/>
              </a:rPr>
              <a:t>progression</a:t>
            </a:r>
            <a:r>
              <a:rPr lang="en-IE" sz="1200" spc="-41" dirty="0">
                <a:solidFill>
                  <a:srgbClr val="FFFFFF"/>
                </a:solidFill>
                <a:latin typeface="+mn-lt"/>
                <a:cs typeface="Lucida Sans"/>
              </a:rPr>
              <a:t> </a:t>
            </a:r>
            <a:r>
              <a:rPr lang="en-IE" sz="1200" spc="-23" dirty="0">
                <a:solidFill>
                  <a:srgbClr val="FFFFFF"/>
                </a:solidFill>
                <a:latin typeface="+mn-lt"/>
                <a:cs typeface="Lucida Sans"/>
              </a:rPr>
              <a:t>particularly</a:t>
            </a:r>
            <a:r>
              <a:rPr lang="en-IE" sz="1200" spc="-41" dirty="0">
                <a:solidFill>
                  <a:srgbClr val="FFFFFF"/>
                </a:solidFill>
                <a:latin typeface="+mn-lt"/>
                <a:cs typeface="Lucida Sans"/>
              </a:rPr>
              <a:t> </a:t>
            </a:r>
            <a:r>
              <a:rPr lang="en-IE" sz="1200" spc="-27" dirty="0">
                <a:solidFill>
                  <a:srgbClr val="FFFFFF"/>
                </a:solidFill>
                <a:latin typeface="+mn-lt"/>
                <a:cs typeface="Lucida Sans"/>
              </a:rPr>
              <a:t>in</a:t>
            </a:r>
            <a:r>
              <a:rPr lang="en-IE" sz="1200" spc="-41" dirty="0">
                <a:solidFill>
                  <a:srgbClr val="FFFFFF"/>
                </a:solidFill>
                <a:latin typeface="+mn-lt"/>
                <a:cs typeface="Lucida Sans"/>
              </a:rPr>
              <a:t> </a:t>
            </a:r>
            <a:r>
              <a:rPr lang="en-IE" sz="1200" spc="-18" dirty="0">
                <a:solidFill>
                  <a:srgbClr val="FFFFFF"/>
                </a:solidFill>
                <a:latin typeface="+mn-lt"/>
                <a:cs typeface="Lucida Sans"/>
              </a:rPr>
              <a:t>the</a:t>
            </a:r>
            <a:r>
              <a:rPr lang="en-IE" sz="1200" spc="-41" dirty="0">
                <a:solidFill>
                  <a:srgbClr val="FFFFFF"/>
                </a:solidFill>
                <a:latin typeface="+mn-lt"/>
                <a:cs typeface="Lucida Sans"/>
              </a:rPr>
              <a:t> </a:t>
            </a:r>
            <a:r>
              <a:rPr lang="en-IE" sz="1200" spc="-18" dirty="0">
                <a:solidFill>
                  <a:srgbClr val="FFFFFF"/>
                </a:solidFill>
                <a:latin typeface="+mn-lt"/>
                <a:cs typeface="Lucida Sans"/>
              </a:rPr>
              <a:t>upper</a:t>
            </a:r>
            <a:r>
              <a:rPr lang="en-IE" sz="1200" spc="-41" dirty="0">
                <a:solidFill>
                  <a:srgbClr val="FFFFFF"/>
                </a:solidFill>
                <a:latin typeface="+mn-lt"/>
                <a:cs typeface="Lucida Sans"/>
              </a:rPr>
              <a:t> </a:t>
            </a:r>
            <a:r>
              <a:rPr lang="en-IE" sz="1200" spc="-18" dirty="0">
                <a:solidFill>
                  <a:srgbClr val="FFFFFF"/>
                </a:solidFill>
                <a:latin typeface="+mn-lt"/>
                <a:cs typeface="Lucida Sans"/>
              </a:rPr>
              <a:t>quartile</a:t>
            </a:r>
            <a:r>
              <a:rPr lang="en-IE" sz="1200" spc="-41" dirty="0">
                <a:solidFill>
                  <a:srgbClr val="FFFFFF"/>
                </a:solidFill>
                <a:latin typeface="+mn-lt"/>
                <a:cs typeface="Lucida Sans"/>
              </a:rPr>
              <a:t> </a:t>
            </a:r>
            <a:r>
              <a:rPr lang="en-IE" sz="1200" spc="-27" dirty="0">
                <a:solidFill>
                  <a:srgbClr val="FFFFFF"/>
                </a:solidFill>
                <a:latin typeface="+mn-lt"/>
                <a:cs typeface="Lucida Sans"/>
              </a:rPr>
              <a:t>of</a:t>
            </a:r>
            <a:r>
              <a:rPr lang="en-IE" sz="1200" spc="-41" dirty="0">
                <a:solidFill>
                  <a:srgbClr val="FFFFFF"/>
                </a:solidFill>
                <a:latin typeface="+mn-lt"/>
                <a:cs typeface="Lucida Sans"/>
              </a:rPr>
              <a:t> </a:t>
            </a:r>
            <a:r>
              <a:rPr lang="en-IE" sz="1200" spc="-9" dirty="0">
                <a:solidFill>
                  <a:srgbClr val="FFFFFF"/>
                </a:solidFill>
                <a:latin typeface="+mn-lt"/>
                <a:cs typeface="Lucida Sans"/>
              </a:rPr>
              <a:t>senior positions.</a:t>
            </a:r>
            <a:endParaRPr lang="en-IE" sz="1200" dirty="0">
              <a:latin typeface="+mn-lt"/>
              <a:cs typeface="Lucida Sans"/>
            </a:endParaRPr>
          </a:p>
          <a:p>
            <a:pPr marL="218235" marR="4607" indent="-206719">
              <a:lnSpc>
                <a:spcPct val="118100"/>
              </a:lnSpc>
              <a:buChar char="•"/>
              <a:tabLst>
                <a:tab pos="218235" algn="l"/>
                <a:tab pos="218811" algn="l"/>
              </a:tabLst>
            </a:pPr>
            <a:endParaRPr spc="-9" dirty="0"/>
          </a:p>
        </p:txBody>
      </p:sp>
      <p:sp>
        <p:nvSpPr>
          <p:cNvPr id="10" name="object 10"/>
          <p:cNvSpPr txBox="1"/>
          <p:nvPr/>
        </p:nvSpPr>
        <p:spPr>
          <a:xfrm>
            <a:off x="6226114" y="2832065"/>
            <a:ext cx="4301374" cy="1523004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218235" marR="391556" indent="-206719">
              <a:lnSpc>
                <a:spcPct val="118100"/>
              </a:lnSpc>
              <a:buChar char="•"/>
              <a:tabLst>
                <a:tab pos="218235" algn="l"/>
                <a:tab pos="218811" algn="l"/>
              </a:tabLst>
            </a:pPr>
            <a:r>
              <a:rPr sz="1200" spc="-100" dirty="0">
                <a:solidFill>
                  <a:srgbClr val="F2695A"/>
                </a:solidFill>
                <a:cs typeface="Arial Black"/>
              </a:rPr>
              <a:t>Raise</a:t>
            </a:r>
            <a:r>
              <a:rPr lang="en-IE" sz="1200" spc="-100" dirty="0">
                <a:solidFill>
                  <a:srgbClr val="F2695A"/>
                </a:solidFill>
                <a:cs typeface="Arial Black"/>
              </a:rPr>
              <a:t>d</a:t>
            </a:r>
            <a:r>
              <a:rPr sz="1200" spc="-63" dirty="0">
                <a:solidFill>
                  <a:srgbClr val="F2695A"/>
                </a:solidFill>
                <a:cs typeface="Arial Black"/>
              </a:rPr>
              <a:t> </a:t>
            </a:r>
            <a:r>
              <a:rPr sz="1200" spc="-77" dirty="0">
                <a:solidFill>
                  <a:srgbClr val="F2695A"/>
                </a:solidFill>
                <a:cs typeface="Arial Black"/>
              </a:rPr>
              <a:t>awareness</a:t>
            </a:r>
            <a:r>
              <a:rPr sz="1200" spc="-59" dirty="0">
                <a:solidFill>
                  <a:srgbClr val="F2695A"/>
                </a:solidFill>
                <a:cs typeface="Arial Black"/>
              </a:rPr>
              <a:t> </a:t>
            </a:r>
            <a:r>
              <a:rPr sz="1200" spc="-27" dirty="0">
                <a:solidFill>
                  <a:srgbClr val="FFFFFF"/>
                </a:solidFill>
                <a:cs typeface="Lucida Sans"/>
              </a:rPr>
              <a:t>of</a:t>
            </a:r>
            <a:r>
              <a:rPr sz="1200" spc="-45" dirty="0">
                <a:solidFill>
                  <a:srgbClr val="FFFFFF"/>
                </a:solidFill>
                <a:cs typeface="Lucida Sans"/>
              </a:rPr>
              <a:t> </a:t>
            </a:r>
            <a:r>
              <a:rPr sz="1200" spc="-32" dirty="0">
                <a:solidFill>
                  <a:srgbClr val="FFFFFF"/>
                </a:solidFill>
                <a:cs typeface="Lucida Sans"/>
              </a:rPr>
              <a:t>all</a:t>
            </a:r>
            <a:r>
              <a:rPr sz="1200" spc="-41" dirty="0">
                <a:solidFill>
                  <a:srgbClr val="FFFFFF"/>
                </a:solidFill>
                <a:cs typeface="Lucida Sans"/>
              </a:rPr>
              <a:t> </a:t>
            </a:r>
            <a:r>
              <a:rPr sz="1200" spc="-9" dirty="0">
                <a:solidFill>
                  <a:srgbClr val="FFFFFF"/>
                </a:solidFill>
                <a:cs typeface="Lucida Sans"/>
              </a:rPr>
              <a:t>our</a:t>
            </a:r>
            <a:r>
              <a:rPr sz="1200" spc="-45" dirty="0">
                <a:solidFill>
                  <a:srgbClr val="FFFFFF"/>
                </a:solidFill>
                <a:cs typeface="Lucida Sans"/>
              </a:rPr>
              <a:t> </a:t>
            </a:r>
            <a:r>
              <a:rPr sz="1200" spc="-32" dirty="0">
                <a:solidFill>
                  <a:srgbClr val="FFFFFF"/>
                </a:solidFill>
                <a:cs typeface="Lucida Sans"/>
              </a:rPr>
              <a:t>family</a:t>
            </a:r>
            <a:r>
              <a:rPr sz="1200" spc="-41" dirty="0">
                <a:solidFill>
                  <a:srgbClr val="FFFFFF"/>
                </a:solidFill>
                <a:cs typeface="Lucida Sans"/>
              </a:rPr>
              <a:t> </a:t>
            </a:r>
            <a:r>
              <a:rPr sz="1200" spc="-36" dirty="0">
                <a:solidFill>
                  <a:srgbClr val="FFFFFF"/>
                </a:solidFill>
                <a:cs typeface="Lucida Sans"/>
              </a:rPr>
              <a:t>policies</a:t>
            </a:r>
            <a:r>
              <a:rPr sz="1200" spc="-45" dirty="0">
                <a:solidFill>
                  <a:srgbClr val="FFFFFF"/>
                </a:solidFill>
                <a:cs typeface="Lucida Sans"/>
              </a:rPr>
              <a:t> </a:t>
            </a:r>
            <a:r>
              <a:rPr sz="1200" spc="-18" dirty="0">
                <a:solidFill>
                  <a:srgbClr val="FFFFFF"/>
                </a:solidFill>
                <a:cs typeface="Lucida Sans"/>
              </a:rPr>
              <a:t>which </a:t>
            </a:r>
            <a:r>
              <a:rPr sz="1200" spc="-27" dirty="0">
                <a:solidFill>
                  <a:srgbClr val="FFFFFF"/>
                </a:solidFill>
                <a:cs typeface="Lucida Sans"/>
              </a:rPr>
              <a:t>equally</a:t>
            </a:r>
            <a:r>
              <a:rPr sz="1200" spc="-50" dirty="0">
                <a:solidFill>
                  <a:srgbClr val="FFFFFF"/>
                </a:solidFill>
                <a:cs typeface="Lucida Sans"/>
              </a:rPr>
              <a:t> </a:t>
            </a:r>
            <a:r>
              <a:rPr sz="1200" spc="-27" dirty="0">
                <a:solidFill>
                  <a:srgbClr val="FFFFFF"/>
                </a:solidFill>
                <a:cs typeface="Lucida Sans"/>
              </a:rPr>
              <a:t>support</a:t>
            </a:r>
            <a:r>
              <a:rPr sz="1200" spc="-45" dirty="0">
                <a:solidFill>
                  <a:srgbClr val="FFFFFF"/>
                </a:solidFill>
                <a:cs typeface="Lucida Sans"/>
              </a:rPr>
              <a:t> </a:t>
            </a:r>
            <a:r>
              <a:rPr sz="1200" spc="-32" dirty="0">
                <a:solidFill>
                  <a:srgbClr val="FFFFFF"/>
                </a:solidFill>
                <a:cs typeface="Lucida Sans"/>
              </a:rPr>
              <a:t>all</a:t>
            </a:r>
            <a:r>
              <a:rPr sz="1200" spc="-45" dirty="0">
                <a:solidFill>
                  <a:srgbClr val="FFFFFF"/>
                </a:solidFill>
                <a:cs typeface="Lucida Sans"/>
              </a:rPr>
              <a:t> </a:t>
            </a:r>
            <a:r>
              <a:rPr sz="1200" spc="-9" dirty="0">
                <a:solidFill>
                  <a:srgbClr val="FFFFFF"/>
                </a:solidFill>
                <a:cs typeface="Lucida Sans"/>
              </a:rPr>
              <a:t>genders.</a:t>
            </a:r>
            <a:r>
              <a:rPr lang="en-IE" sz="1200" spc="-9" dirty="0">
                <a:solidFill>
                  <a:srgbClr val="FFFFFF"/>
                </a:solidFill>
                <a:cs typeface="Lucida Sans"/>
              </a:rPr>
              <a:t> </a:t>
            </a:r>
          </a:p>
          <a:p>
            <a:pPr marL="218235" marR="391556" indent="-206719">
              <a:lnSpc>
                <a:spcPct val="118100"/>
              </a:lnSpc>
              <a:buChar char="•"/>
              <a:tabLst>
                <a:tab pos="218235" algn="l"/>
                <a:tab pos="218811" algn="l"/>
              </a:tabLst>
            </a:pPr>
            <a:r>
              <a:rPr lang="en-IE" sz="1200" spc="-54" dirty="0">
                <a:solidFill>
                  <a:srgbClr val="F2695A"/>
                </a:solidFill>
                <a:cs typeface="Arial Black"/>
              </a:rPr>
              <a:t>Ongoing industry benchmarking</a:t>
            </a:r>
            <a:r>
              <a:rPr sz="1200" spc="-41" dirty="0">
                <a:solidFill>
                  <a:srgbClr val="F2695A"/>
                </a:solidFill>
                <a:cs typeface="Arial Black"/>
              </a:rPr>
              <a:t> </a:t>
            </a:r>
            <a:r>
              <a:rPr sz="1200" spc="-23" dirty="0">
                <a:solidFill>
                  <a:srgbClr val="FFFFFF"/>
                </a:solidFill>
                <a:cs typeface="Lucida Sans"/>
              </a:rPr>
              <a:t>to </a:t>
            </a:r>
            <a:r>
              <a:rPr sz="1200" spc="-27" dirty="0">
                <a:solidFill>
                  <a:srgbClr val="FFFFFF"/>
                </a:solidFill>
                <a:cs typeface="Lucida Sans"/>
              </a:rPr>
              <a:t>support</a:t>
            </a:r>
            <a:r>
              <a:rPr sz="1200" spc="-41" dirty="0">
                <a:solidFill>
                  <a:srgbClr val="FFFFFF"/>
                </a:solidFill>
                <a:cs typeface="Lucida Sans"/>
              </a:rPr>
              <a:t> </a:t>
            </a:r>
            <a:r>
              <a:rPr sz="1200" spc="-9" dirty="0">
                <a:solidFill>
                  <a:srgbClr val="FFFFFF"/>
                </a:solidFill>
                <a:cs typeface="Lucida Sans"/>
              </a:rPr>
              <a:t>pay</a:t>
            </a:r>
            <a:r>
              <a:rPr sz="1200" spc="-41" dirty="0">
                <a:solidFill>
                  <a:srgbClr val="FFFFFF"/>
                </a:solidFill>
                <a:cs typeface="Lucida Sans"/>
              </a:rPr>
              <a:t> </a:t>
            </a:r>
            <a:r>
              <a:rPr sz="1200" spc="-27" dirty="0">
                <a:solidFill>
                  <a:srgbClr val="FFFFFF"/>
                </a:solidFill>
                <a:cs typeface="Lucida Sans"/>
              </a:rPr>
              <a:t>transparency</a:t>
            </a:r>
            <a:r>
              <a:rPr sz="1200" spc="-41" dirty="0">
                <a:solidFill>
                  <a:srgbClr val="FFFFFF"/>
                </a:solidFill>
                <a:cs typeface="Lucida Sans"/>
              </a:rPr>
              <a:t> </a:t>
            </a:r>
            <a:r>
              <a:rPr sz="1200" spc="-23" dirty="0">
                <a:solidFill>
                  <a:srgbClr val="FFFFFF"/>
                </a:solidFill>
                <a:cs typeface="Lucida Sans"/>
              </a:rPr>
              <a:t>within</a:t>
            </a:r>
            <a:r>
              <a:rPr sz="1200" spc="-36" dirty="0">
                <a:solidFill>
                  <a:srgbClr val="FFFFFF"/>
                </a:solidFill>
                <a:cs typeface="Lucida Sans"/>
              </a:rPr>
              <a:t> </a:t>
            </a:r>
            <a:r>
              <a:rPr sz="1200" spc="-18" dirty="0">
                <a:solidFill>
                  <a:srgbClr val="FFFFFF"/>
                </a:solidFill>
                <a:cs typeface="Lucida Sans"/>
              </a:rPr>
              <a:t>the</a:t>
            </a:r>
            <a:r>
              <a:rPr sz="1200" spc="-41" dirty="0">
                <a:solidFill>
                  <a:srgbClr val="FFFFFF"/>
                </a:solidFill>
                <a:cs typeface="Lucida Sans"/>
              </a:rPr>
              <a:t> </a:t>
            </a:r>
            <a:r>
              <a:rPr sz="1200" spc="-18" dirty="0">
                <a:solidFill>
                  <a:srgbClr val="FFFFFF"/>
                </a:solidFill>
                <a:cs typeface="Lucida Sans"/>
              </a:rPr>
              <a:t>organisation.</a:t>
            </a:r>
            <a:endParaRPr lang="en-IE" sz="1200" dirty="0">
              <a:cs typeface="Lucida Sans"/>
            </a:endParaRPr>
          </a:p>
          <a:p>
            <a:pPr marL="218235" marR="391556" indent="-206719">
              <a:lnSpc>
                <a:spcPct val="118100"/>
              </a:lnSpc>
              <a:buChar char="•"/>
              <a:tabLst>
                <a:tab pos="218235" algn="l"/>
                <a:tab pos="218811" algn="l"/>
              </a:tabLst>
            </a:pPr>
            <a:r>
              <a:rPr lang="en-IE" sz="1200" spc="-54" dirty="0">
                <a:solidFill>
                  <a:srgbClr val="F2695A"/>
                </a:solidFill>
              </a:rPr>
              <a:t>Introduced initiatives </a:t>
            </a:r>
            <a:r>
              <a:rPr sz="1200" spc="-54" dirty="0">
                <a:solidFill>
                  <a:srgbClr val="F2695A"/>
                </a:solidFill>
              </a:rPr>
              <a:t>to champion Diversity and Inclusion  </a:t>
            </a:r>
            <a:r>
              <a:rPr sz="1200" spc="-23" dirty="0">
                <a:solidFill>
                  <a:srgbClr val="FFFFFF"/>
                </a:solidFill>
              </a:rPr>
              <a:t>through our People, Value and Culture committees</a:t>
            </a:r>
            <a:r>
              <a:rPr lang="en-IE" sz="1200" spc="-23" dirty="0">
                <a:solidFill>
                  <a:srgbClr val="FFFFFF"/>
                </a:solidFill>
              </a:rPr>
              <a:t> as part of our ongoing people plan.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562</Words>
  <Application>Microsoft Office PowerPoint</Application>
  <PresentationFormat>Widescreen</PresentationFormat>
  <Paragraphs>58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Lucida Sans</vt:lpstr>
      <vt:lpstr>Times New Roman</vt:lpstr>
      <vt:lpstr>Office Theme</vt:lpstr>
      <vt:lpstr>1_Office Theme</vt:lpstr>
      <vt:lpstr>Sherry FitzGerald</vt:lpstr>
      <vt:lpstr>Sherry FitzGerald Group – Gender Breakdown</vt:lpstr>
      <vt:lpstr>Initial findings</vt:lpstr>
      <vt:lpstr>Quartiles </vt:lpstr>
      <vt:lpstr>Bonus Gender Pay Gap </vt:lpstr>
      <vt:lpstr>Actions to date to address the Gender Pay Gap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Sherry FitzGerald</dc:title>
  <dc:creator>Sorcha Doyle</dc:creator>
  <cp:lastModifiedBy>Sorcha Doyle</cp:lastModifiedBy>
  <cp:revision>19</cp:revision>
  <dcterms:created xsi:type="dcterms:W3CDTF">2023-12-12T11:47:35Z</dcterms:created>
  <dcterms:modified xsi:type="dcterms:W3CDTF">2023-12-19T14:09:44Z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876c8a7-0d2e-42da-be2b-5ee59f4c2496_Enabled">
    <vt:lpwstr>true</vt:lpwstr>
  </property>
  <property fmtid="{D5CDD505-2E9C-101B-9397-08002B2CF9AE}" pid="3" name="MSIP_Label_6876c8a7-0d2e-42da-be2b-5ee59f4c2496_SetDate">
    <vt:lpwstr>2023-12-12T12:21:23Z</vt:lpwstr>
  </property>
  <property fmtid="{D5CDD505-2E9C-101B-9397-08002B2CF9AE}" pid="4" name="MSIP_Label_6876c8a7-0d2e-42da-be2b-5ee59f4c2496_Method">
    <vt:lpwstr>Standard</vt:lpwstr>
  </property>
  <property fmtid="{D5CDD505-2E9C-101B-9397-08002B2CF9AE}" pid="5" name="MSIP_Label_6876c8a7-0d2e-42da-be2b-5ee59f4c2496_Name">
    <vt:lpwstr>defa4170-0d19-0005-0004-bc88714345d2</vt:lpwstr>
  </property>
  <property fmtid="{D5CDD505-2E9C-101B-9397-08002B2CF9AE}" pid="6" name="MSIP_Label_6876c8a7-0d2e-42da-be2b-5ee59f4c2496_SiteId">
    <vt:lpwstr>ebc8c5f7-c4d8-4855-9217-ca422071a732</vt:lpwstr>
  </property>
  <property fmtid="{D5CDD505-2E9C-101B-9397-08002B2CF9AE}" pid="7" name="MSIP_Label_6876c8a7-0d2e-42da-be2b-5ee59f4c2496_ActionId">
    <vt:lpwstr>7b59dd03-d036-43bd-a8a3-29b8be6eab66</vt:lpwstr>
  </property>
  <property fmtid="{D5CDD505-2E9C-101B-9397-08002B2CF9AE}" pid="8" name="MSIP_Label_6876c8a7-0d2e-42da-be2b-5ee59f4c2496_ContentBits">
    <vt:lpwstr>0</vt:lpwstr>
  </property>
</Properties>
</file>